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74" r:id="rId3"/>
    <p:sldId id="275" r:id="rId4"/>
    <p:sldId id="276" r:id="rId5"/>
    <p:sldId id="278" r:id="rId6"/>
    <p:sldId id="279" r:id="rId7"/>
    <p:sldId id="280" r:id="rId8"/>
    <p:sldId id="281" r:id="rId9"/>
    <p:sldId id="277" r:id="rId10"/>
    <p:sldId id="282" r:id="rId11"/>
    <p:sldId id="283" r:id="rId12"/>
    <p:sldId id="284" r:id="rId13"/>
    <p:sldId id="286" r:id="rId14"/>
    <p:sldId id="287" r:id="rId15"/>
    <p:sldId id="285" r:id="rId16"/>
    <p:sldId id="288" r:id="rId17"/>
    <p:sldId id="298" r:id="rId18"/>
    <p:sldId id="299" r:id="rId19"/>
    <p:sldId id="289" r:id="rId20"/>
    <p:sldId id="300" r:id="rId21"/>
    <p:sldId id="290" r:id="rId22"/>
    <p:sldId id="297" r:id="rId23"/>
    <p:sldId id="291" r:id="rId24"/>
    <p:sldId id="292" r:id="rId25"/>
    <p:sldId id="296" r:id="rId26"/>
    <p:sldId id="293" r:id="rId27"/>
    <p:sldId id="294"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ym-sql01\goldmine\MailBox\Attach\LEWKAR\2015\08\August%20d2p%20PP%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308483442528443E-2"/>
          <c:y val="1.9962327563608769E-2"/>
          <c:w val="0.8340383219105858"/>
          <c:h val="0.79256922353113568"/>
        </c:manualLayout>
      </c:layout>
      <c:bar3DChart>
        <c:barDir val="col"/>
        <c:grouping val="clustered"/>
        <c:varyColors val="0"/>
        <c:ser>
          <c:idx val="0"/>
          <c:order val="0"/>
          <c:tx>
            <c:strRef>
              <c:f>'[August d2p PP Data.xlsx]Sheet1'!$B$9</c:f>
              <c:strCache>
                <c:ptCount val="1"/>
                <c:pt idx="0">
                  <c:v>A. Niger</c:v>
                </c:pt>
              </c:strCache>
            </c:strRef>
          </c:tx>
          <c:spPr>
            <a:solidFill>
              <a:schemeClr val="accent1"/>
            </a:solidFill>
            <a:ln>
              <a:noFill/>
            </a:ln>
            <a:effectLst/>
            <a:sp3d/>
          </c:spPr>
          <c:invertIfNegative val="0"/>
          <c:cat>
            <c:strRef>
              <c:f>'[August d2p PP Data.xlsx]Sheet1'!$A$10:$A$11</c:f>
              <c:strCache>
                <c:ptCount val="2"/>
                <c:pt idx="0">
                  <c:v>Control</c:v>
                </c:pt>
                <c:pt idx="1">
                  <c:v>1% d2p AM</c:v>
                </c:pt>
              </c:strCache>
            </c:strRef>
          </c:cat>
          <c:val>
            <c:numRef>
              <c:f>'[August d2p PP Data.xlsx]Sheet1'!$B$10:$B$11</c:f>
              <c:numCache>
                <c:formatCode>0%</c:formatCode>
                <c:ptCount val="2"/>
                <c:pt idx="0">
                  <c:v>0</c:v>
                </c:pt>
                <c:pt idx="1">
                  <c:v>0.96000000000000063</c:v>
                </c:pt>
              </c:numCache>
            </c:numRef>
          </c:val>
          <c:extLst xmlns:c16r2="http://schemas.microsoft.com/office/drawing/2015/06/chart">
            <c:ext xmlns:c16="http://schemas.microsoft.com/office/drawing/2014/chart" uri="{C3380CC4-5D6E-409C-BE32-E72D297353CC}">
              <c16:uniqueId val="{00000000-92FE-43FB-853F-D5CEB5B5A20B}"/>
            </c:ext>
          </c:extLst>
        </c:ser>
        <c:dLbls>
          <c:showLegendKey val="0"/>
          <c:showVal val="0"/>
          <c:showCatName val="0"/>
          <c:showSerName val="0"/>
          <c:showPercent val="0"/>
          <c:showBubbleSize val="0"/>
        </c:dLbls>
        <c:gapWidth val="219"/>
        <c:shape val="box"/>
        <c:axId val="115480840"/>
        <c:axId val="115487112"/>
        <c:axId val="0"/>
      </c:bar3DChart>
      <c:catAx>
        <c:axId val="11548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87112"/>
        <c:crosses val="autoZero"/>
        <c:auto val="1"/>
        <c:lblAlgn val="ctr"/>
        <c:lblOffset val="100"/>
        <c:noMultiLvlLbl val="0"/>
      </c:catAx>
      <c:valAx>
        <c:axId val="115487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a:t>
                </a:r>
                <a:r>
                  <a:rPr lang="en-GB" baseline="0"/>
                  <a:t> reduction in fungal growth</a:t>
                </a:r>
                <a:endParaRPr lang="en-GB"/>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80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64A84-FA83-4075-9201-504526B70BD9}" type="datetimeFigureOut">
              <a:rPr lang="en-GB" smtClean="0"/>
              <a:t>12/07/2019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CB2B1-7840-4B4B-9C8C-DC7587AC173B}" type="slidenum">
              <a:rPr lang="en-GB" smtClean="0"/>
              <a:t>‹#›</a:t>
            </a:fld>
            <a:endParaRPr lang="en-GB"/>
          </a:p>
        </p:txBody>
      </p:sp>
    </p:spTree>
    <p:extLst>
      <p:ext uri="{BB962C8B-B14F-4D97-AF65-F5344CB8AC3E}">
        <p14:creationId xmlns:p14="http://schemas.microsoft.com/office/powerpoint/2010/main" val="392555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stretch>
            <a:fillRect/>
          </a:stretch>
        </p:blipFill>
        <p:spPr>
          <a:xfrm>
            <a:off x="0" y="0"/>
            <a:ext cx="12191996" cy="6858000"/>
          </a:xfrm>
          <a:prstGeom prst="rect">
            <a:avLst/>
          </a:prstGeom>
          <a:noFill/>
          <a:ln cap="flat">
            <a:noFill/>
          </a:ln>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8491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7492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88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6094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665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15012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stretch>
            <a:fillRect/>
          </a:stretch>
        </p:blipFill>
        <p:spPr>
          <a:xfrm>
            <a:off x="0" y="0"/>
            <a:ext cx="12191996" cy="6858000"/>
          </a:xfrm>
          <a:prstGeom prst="rect">
            <a:avLst/>
          </a:prstGeom>
          <a:noFill/>
          <a:ln cap="flat">
            <a:noFill/>
          </a:ln>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139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stretch>
            <a:fillRect/>
          </a:stretch>
        </p:blipFill>
        <p:spPr>
          <a:xfrm>
            <a:off x="0" y="0"/>
            <a:ext cx="12191996" cy="6858000"/>
          </a:xfrm>
          <a:prstGeom prst="rect">
            <a:avLst/>
          </a:prstGeom>
          <a:noFill/>
          <a:ln cap="flat">
            <a:noFill/>
          </a:ln>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99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stretch>
            <a:fillRect/>
          </a:stretch>
        </p:blipFill>
        <p:spPr>
          <a:xfrm>
            <a:off x="0" y="0"/>
            <a:ext cx="12191996" cy="6858000"/>
          </a:xfrm>
          <a:prstGeom prst="rect">
            <a:avLst/>
          </a:prstGeom>
          <a:noFill/>
          <a:ln cap="flat">
            <a:noFill/>
          </a:ln>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402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4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100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08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63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149C7-66A6-40E2-9DC3-2F1B682BA4C0}"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06B-2A3D-4C09-BB79-A3BAE068D20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6" cstate="print"/>
          <a:stretch>
            <a:fillRect/>
          </a:stretch>
        </p:blipFill>
        <p:spPr>
          <a:xfrm>
            <a:off x="0" y="0"/>
            <a:ext cx="12193057" cy="6858594"/>
          </a:xfrm>
          <a:prstGeom prst="rect">
            <a:avLst/>
          </a:prstGeom>
        </p:spPr>
      </p:pic>
    </p:spTree>
    <p:extLst>
      <p:ext uri="{BB962C8B-B14F-4D97-AF65-F5344CB8AC3E}">
        <p14:creationId xmlns:p14="http://schemas.microsoft.com/office/powerpoint/2010/main" val="692275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5.png"/><Relationship Id="rId2" Type="http://schemas.openxmlformats.org/officeDocument/2006/relationships/image" Target="../media/image6.gif"/><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2.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5.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tiff"/><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p:cNvPicPr>
            <a:picLocks noChangeAspect="1"/>
          </p:cNvPicPr>
          <p:nvPr/>
        </p:nvPicPr>
        <p:blipFill>
          <a:blip r:embed="rId2"/>
          <a:stretch>
            <a:fillRect/>
          </a:stretch>
        </p:blipFill>
        <p:spPr>
          <a:xfrm>
            <a:off x="883719" y="277705"/>
            <a:ext cx="3793729" cy="1509905"/>
          </a:xfrm>
          <a:prstGeom prst="rect">
            <a:avLst/>
          </a:prstGeom>
          <a:noFill/>
          <a:ln cap="flat">
            <a:noFill/>
          </a:ln>
        </p:spPr>
      </p:pic>
      <p:sp>
        <p:nvSpPr>
          <p:cNvPr id="9" name="Rectangle 8"/>
          <p:cNvSpPr/>
          <p:nvPr/>
        </p:nvSpPr>
        <p:spPr>
          <a:xfrm>
            <a:off x="4611545" y="6581001"/>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12" name="Subtitle 2">
            <a:extLst>
              <a:ext uri="{FF2B5EF4-FFF2-40B4-BE49-F238E27FC236}">
                <a16:creationId xmlns:a16="http://schemas.microsoft.com/office/drawing/2014/main" xmlns="" id="{48BD66F4-8854-344A-B110-5D1EF2E7C8EF}"/>
              </a:ext>
            </a:extLst>
          </p:cNvPr>
          <p:cNvSpPr>
            <a:spLocks noGrp="1"/>
          </p:cNvSpPr>
          <p:nvPr>
            <p:ph type="subTitle" idx="1"/>
          </p:nvPr>
        </p:nvSpPr>
        <p:spPr>
          <a:xfrm>
            <a:off x="506327" y="5878364"/>
            <a:ext cx="2598823" cy="589112"/>
          </a:xfrm>
        </p:spPr>
        <p:txBody>
          <a:bodyPr>
            <a:normAutofit/>
          </a:bodyPr>
          <a:lstStyle/>
          <a:p>
            <a:r>
              <a:rPr lang="en-US" sz="2000" i="1" dirty="0" smtClean="0">
                <a:solidFill>
                  <a:schemeClr val="bg2">
                    <a:lumMod val="75000"/>
                  </a:schemeClr>
                </a:solidFill>
              </a:rPr>
              <a:t>July 2019 </a:t>
            </a:r>
            <a:endParaRPr lang="en-US" sz="2000" i="1" dirty="0">
              <a:solidFill>
                <a:schemeClr val="bg2">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10" name="Title 1">
            <a:extLst>
              <a:ext uri="{FF2B5EF4-FFF2-40B4-BE49-F238E27FC236}">
                <a16:creationId xmlns:a16="http://schemas.microsoft.com/office/drawing/2014/main" xmlns="" id="{8916D74B-4173-AA4A-8ECB-B95BCA48F983}"/>
              </a:ext>
            </a:extLst>
          </p:cNvPr>
          <p:cNvSpPr>
            <a:spLocks noGrp="1"/>
          </p:cNvSpPr>
          <p:nvPr>
            <p:ph type="ctrTitle"/>
          </p:nvPr>
        </p:nvSpPr>
        <p:spPr>
          <a:xfrm>
            <a:off x="1007287" y="2771768"/>
            <a:ext cx="7605884" cy="1412537"/>
          </a:xfrm>
        </p:spPr>
        <p:txBody>
          <a:bodyPr vert="horz" lIns="91440" tIns="45720" rIns="91440" bIns="45720" rtlCol="0" anchor="t">
            <a:noAutofit/>
          </a:bodyPr>
          <a:lstStyle/>
          <a:p>
            <a:pPr algn="ctr"/>
            <a:r>
              <a:rPr lang="en-US" dirty="0" smtClean="0">
                <a:solidFill>
                  <a:srgbClr val="00B0F0"/>
                </a:solidFill>
                <a:latin typeface="+mn-lt"/>
              </a:rPr>
              <a:t>d</a:t>
            </a:r>
            <a:r>
              <a:rPr lang="en-US" baseline="-25000" dirty="0" smtClean="0">
                <a:solidFill>
                  <a:srgbClr val="00B0F0"/>
                </a:solidFill>
                <a:latin typeface="+mn-lt"/>
              </a:rPr>
              <a:t>2</a:t>
            </a:r>
            <a:r>
              <a:rPr lang="en-US" dirty="0" smtClean="0">
                <a:solidFill>
                  <a:srgbClr val="00B0F0"/>
                </a:solidFill>
                <a:latin typeface="+mn-lt"/>
              </a:rPr>
              <a:t>p</a:t>
            </a:r>
            <a:br>
              <a:rPr lang="en-US" dirty="0" smtClean="0">
                <a:solidFill>
                  <a:srgbClr val="00B0F0"/>
                </a:solidFill>
                <a:latin typeface="+mn-lt"/>
              </a:rPr>
            </a:br>
            <a:r>
              <a:rPr lang="en-US" dirty="0" smtClean="0">
                <a:solidFill>
                  <a:srgbClr val="00B0F0"/>
                </a:solidFill>
                <a:latin typeface="+mn-lt"/>
              </a:rPr>
              <a:t> </a:t>
            </a:r>
            <a:r>
              <a:rPr lang="en-US" dirty="0" smtClean="0">
                <a:solidFill>
                  <a:srgbClr val="00B0F0"/>
                </a:solidFill>
                <a:latin typeface="+mn-lt"/>
              </a:rPr>
              <a:t>Antimicrobials</a:t>
            </a:r>
            <a:br>
              <a:rPr lang="en-US" dirty="0" smtClean="0">
                <a:solidFill>
                  <a:srgbClr val="00B0F0"/>
                </a:solidFill>
                <a:latin typeface="+mn-lt"/>
              </a:rPr>
            </a:br>
            <a:r>
              <a:rPr lang="en-US" dirty="0" smtClean="0">
                <a:solidFill>
                  <a:srgbClr val="00B0F0"/>
                </a:solidFill>
                <a:latin typeface="+mn-lt"/>
              </a:rPr>
              <a:t>CPST</a:t>
            </a:r>
            <a:endParaRPr lang="en-US" dirty="0">
              <a:solidFill>
                <a:srgbClr val="00B0F0"/>
              </a:solidFill>
              <a:latin typeface="+mn-lt"/>
            </a:endParaRPr>
          </a:p>
        </p:txBody>
      </p:sp>
    </p:spTree>
    <p:extLst>
      <p:ext uri="{BB962C8B-B14F-4D97-AF65-F5344CB8AC3E}">
        <p14:creationId xmlns:p14="http://schemas.microsoft.com/office/powerpoint/2010/main" val="121196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2845371"/>
              </p:ext>
            </p:extLst>
          </p:nvPr>
        </p:nvGraphicFramePr>
        <p:xfrm>
          <a:off x="1518031" y="2150014"/>
          <a:ext cx="9486667" cy="3219428"/>
        </p:xfrm>
        <a:graphic>
          <a:graphicData uri="http://schemas.openxmlformats.org/drawingml/2006/table">
            <a:tbl>
              <a:tblPr firstRow="1" bandRow="1"/>
              <a:tblGrid>
                <a:gridCol w="1276814">
                  <a:extLst>
                    <a:ext uri="{9D8B030D-6E8A-4147-A177-3AD203B41FA5}">
                      <a16:colId xmlns="" xmlns:a16="http://schemas.microsoft.com/office/drawing/2014/main" val="20000"/>
                    </a:ext>
                  </a:extLst>
                </a:gridCol>
                <a:gridCol w="1522036">
                  <a:extLst>
                    <a:ext uri="{9D8B030D-6E8A-4147-A177-3AD203B41FA5}">
                      <a16:colId xmlns="" xmlns:a16="http://schemas.microsoft.com/office/drawing/2014/main" val="20001"/>
                    </a:ext>
                  </a:extLst>
                </a:gridCol>
                <a:gridCol w="6687817">
                  <a:extLst>
                    <a:ext uri="{9D8B030D-6E8A-4147-A177-3AD203B41FA5}">
                      <a16:colId xmlns="" xmlns:a16="http://schemas.microsoft.com/office/drawing/2014/main" val="20002"/>
                    </a:ext>
                  </a:extLst>
                </a:gridCol>
              </a:tblGrid>
              <a:tr h="8625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baseline="0" dirty="0">
                          <a:latin typeface="Calibri" panose="020F0502020204030204" pitchFamily="34" charset="0"/>
                          <a:cs typeface="Calibri" panose="020F0502020204030204" pitchFamily="34" charset="0"/>
                        </a:rPr>
                        <a:t>Product code </a:t>
                      </a:r>
                      <a:endParaRPr lang="en-GB" sz="20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Calibri" panose="020F0502020204030204" pitchFamily="34" charset="0"/>
                          <a:cs typeface="Calibri" panose="020F0502020204030204" pitchFamily="34" charset="0"/>
                        </a:rPr>
                        <a:t>Application</a:t>
                      </a:r>
                      <a:r>
                        <a:rPr lang="en-US" sz="2000" baseline="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Calibri" panose="020F0502020204030204" pitchFamily="34" charset="0"/>
                          <a:cs typeface="Calibri" panose="020F0502020204030204" pitchFamily="34" charset="0"/>
                        </a:rPr>
                        <a:t> Test/Result </a:t>
                      </a:r>
                      <a:endParaRPr lang="en-GB" sz="20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 xmlns:a16="http://schemas.microsoft.com/office/drawing/2014/main" val="10000"/>
                  </a:ext>
                </a:extLst>
              </a:tr>
              <a:tr h="23568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b="1" kern="1200" dirty="0">
                          <a:solidFill>
                            <a:schemeClr val="dk1"/>
                          </a:solidFill>
                          <a:effectLst/>
                          <a:latin typeface="Calibri" panose="020F0502020204030204" pitchFamily="34" charset="0"/>
                          <a:ea typeface="+mn-ea"/>
                          <a:cs typeface="Calibri" panose="020F0502020204030204" pitchFamily="34" charset="0"/>
                        </a:rPr>
                        <a:t>96522</a:t>
                      </a:r>
                    </a:p>
                    <a:p>
                      <a:pPr algn="ctr"/>
                      <a:r>
                        <a:rPr lang="en-US" sz="2000" b="1" kern="1200" dirty="0">
                          <a:solidFill>
                            <a:schemeClr val="dk1"/>
                          </a:solidFill>
                          <a:effectLst/>
                          <a:latin typeface="Calibri" panose="020F0502020204030204" pitchFamily="34" charset="0"/>
                          <a:ea typeface="+mn-ea"/>
                          <a:cs typeface="Calibri" panose="020F0502020204030204" pitchFamily="34" charset="0"/>
                        </a:rPr>
                        <a:t>96550</a:t>
                      </a:r>
                      <a:endParaRPr lang="en-GB" sz="2000" dirty="0">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b="1" kern="1200" dirty="0">
                          <a:solidFill>
                            <a:schemeClr val="dk1"/>
                          </a:solidFill>
                          <a:effectLst/>
                          <a:latin typeface="Calibri" panose="020F0502020204030204" pitchFamily="34" charset="0"/>
                          <a:ea typeface="+mn-ea"/>
                          <a:cs typeface="Calibri" panose="020F0502020204030204" pitchFamily="34" charset="0"/>
                        </a:rPr>
                        <a:t>Sealed</a:t>
                      </a:r>
                      <a:r>
                        <a:rPr lang="en-GB" sz="2000" b="1" kern="1200" baseline="0" dirty="0">
                          <a:solidFill>
                            <a:schemeClr val="dk1"/>
                          </a:solidFill>
                          <a:effectLst/>
                          <a:latin typeface="Calibri" panose="020F0502020204030204" pitchFamily="34" charset="0"/>
                          <a:ea typeface="+mn-ea"/>
                          <a:cs typeface="Calibri" panose="020F0502020204030204" pitchFamily="34" charset="0"/>
                        </a:rPr>
                        <a:t> Containers </a:t>
                      </a:r>
                      <a:endParaRPr lang="en-GB" sz="2000" kern="1200" dirty="0">
                        <a:solidFill>
                          <a:schemeClr val="dk1"/>
                        </a:solidFill>
                        <a:effectLst/>
                        <a:latin typeface="Calibri" panose="020F0502020204030204" pitchFamily="34" charset="0"/>
                        <a:ea typeface="+mn-ea"/>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b="1" kern="1200" dirty="0">
                          <a:solidFill>
                            <a:schemeClr val="dk1"/>
                          </a:solidFill>
                          <a:effectLst/>
                          <a:latin typeface="Calibri" panose="020F0502020204030204" pitchFamily="34" charset="0"/>
                          <a:ea typeface="+mn-ea"/>
                          <a:cs typeface="Calibri" panose="020F0502020204030204" pitchFamily="34" charset="0"/>
                        </a:rPr>
                        <a:t>An independent</a:t>
                      </a:r>
                      <a:r>
                        <a:rPr lang="en-US" sz="2000" b="1" kern="1200" baseline="0" dirty="0">
                          <a:solidFill>
                            <a:schemeClr val="dk1"/>
                          </a:solidFill>
                          <a:effectLst/>
                          <a:latin typeface="Calibri" panose="020F0502020204030204" pitchFamily="34" charset="0"/>
                          <a:ea typeface="+mn-ea"/>
                          <a:cs typeface="Calibri" panose="020F0502020204030204" pitchFamily="34" charset="0"/>
                        </a:rPr>
                        <a:t> 3</a:t>
                      </a:r>
                      <a:r>
                        <a:rPr lang="en-US" sz="2000" b="1" kern="1200" baseline="30000" dirty="0">
                          <a:solidFill>
                            <a:schemeClr val="dk1"/>
                          </a:solidFill>
                          <a:effectLst/>
                          <a:latin typeface="Calibri" panose="020F0502020204030204" pitchFamily="34" charset="0"/>
                          <a:ea typeface="+mn-ea"/>
                          <a:cs typeface="Calibri" panose="020F0502020204030204" pitchFamily="34" charset="0"/>
                        </a:rPr>
                        <a:t>rd</a:t>
                      </a:r>
                      <a:r>
                        <a:rPr lang="en-US" sz="2000" b="1" kern="1200" baseline="0" dirty="0">
                          <a:solidFill>
                            <a:schemeClr val="dk1"/>
                          </a:solidFill>
                          <a:effectLst/>
                          <a:latin typeface="Calibri" panose="020F0502020204030204" pitchFamily="34" charset="0"/>
                          <a:ea typeface="+mn-ea"/>
                          <a:cs typeface="Calibri" panose="020F0502020204030204" pitchFamily="34" charset="0"/>
                        </a:rPr>
                        <a:t> Party Lab test: </a:t>
                      </a:r>
                      <a:r>
                        <a:rPr lang="en-US" sz="2000" b="1" kern="1200" dirty="0">
                          <a:solidFill>
                            <a:schemeClr val="dk1"/>
                          </a:solidFill>
                          <a:effectLst/>
                          <a:latin typeface="Calibri" panose="020F0502020204030204" pitchFamily="34" charset="0"/>
                          <a:ea typeface="+mn-ea"/>
                          <a:cs typeface="Calibri" panose="020F0502020204030204" pitchFamily="34" charset="0"/>
                        </a:rPr>
                        <a:t>4 experiments</a:t>
                      </a:r>
                      <a:r>
                        <a:rPr lang="en-US" sz="2000" b="1" kern="1200" baseline="0" dirty="0">
                          <a:solidFill>
                            <a:schemeClr val="dk1"/>
                          </a:solidFill>
                          <a:effectLst/>
                          <a:latin typeface="Calibri" panose="020F0502020204030204" pitchFamily="34" charset="0"/>
                          <a:ea typeface="+mn-ea"/>
                          <a:cs typeface="Calibri" panose="020F0502020204030204" pitchFamily="34" charset="0"/>
                        </a:rPr>
                        <a:t> were carried out to test Ethylene Adsorption by d</a:t>
                      </a:r>
                      <a:r>
                        <a:rPr lang="en-US" sz="2000" b="1" kern="1200" baseline="-25000" dirty="0">
                          <a:solidFill>
                            <a:schemeClr val="dk1"/>
                          </a:solidFill>
                          <a:effectLst/>
                          <a:latin typeface="Calibri" panose="020F0502020204030204" pitchFamily="34" charset="0"/>
                          <a:ea typeface="+mn-ea"/>
                          <a:cs typeface="Calibri" panose="020F0502020204030204" pitchFamily="34" charset="0"/>
                        </a:rPr>
                        <a:t>2</a:t>
                      </a:r>
                      <a:r>
                        <a:rPr lang="en-US" sz="2000" b="1" kern="1200" baseline="0" dirty="0">
                          <a:solidFill>
                            <a:schemeClr val="dk1"/>
                          </a:solidFill>
                          <a:effectLst/>
                          <a:latin typeface="Calibri" panose="020F0502020204030204" pitchFamily="34" charset="0"/>
                          <a:ea typeface="+mn-ea"/>
                          <a:cs typeface="Calibri" panose="020F0502020204030204" pitchFamily="34" charset="0"/>
                        </a:rPr>
                        <a:t>pEA Powder and d</a:t>
                      </a:r>
                      <a:r>
                        <a:rPr lang="en-US" sz="2000" b="1" kern="1200" baseline="-25000" dirty="0">
                          <a:solidFill>
                            <a:schemeClr val="dk1"/>
                          </a:solidFill>
                          <a:effectLst/>
                          <a:latin typeface="Calibri" panose="020F0502020204030204" pitchFamily="34" charset="0"/>
                          <a:ea typeface="+mn-ea"/>
                          <a:cs typeface="Calibri" panose="020F0502020204030204" pitchFamily="34" charset="0"/>
                        </a:rPr>
                        <a:t>2</a:t>
                      </a:r>
                      <a:r>
                        <a:rPr lang="en-US" sz="2000" b="1" kern="1200" baseline="0" dirty="0">
                          <a:solidFill>
                            <a:schemeClr val="dk1"/>
                          </a:solidFill>
                          <a:effectLst/>
                          <a:latin typeface="Calibri" panose="020F0502020204030204" pitchFamily="34" charset="0"/>
                          <a:ea typeface="+mn-ea"/>
                          <a:cs typeface="Calibri" panose="020F0502020204030204" pitchFamily="34" charset="0"/>
                        </a:rPr>
                        <a:t>pEA PE film samples.  The results found that more than 90% of Ethylene was adsorbed within 24/48 hours. </a:t>
                      </a:r>
                      <a:endParaRPr lang="en-US" sz="2000" b="1" kern="1200" dirty="0">
                        <a:solidFill>
                          <a:schemeClr val="dk1"/>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1"/>
                  </a:ext>
                </a:extLst>
              </a:tr>
            </a:tbl>
          </a:graphicData>
        </a:graphic>
      </p:graphicFrame>
      <p:sp>
        <p:nvSpPr>
          <p:cNvPr id="3" name="Rectangle 2"/>
          <p:cNvSpPr/>
          <p:nvPr/>
        </p:nvSpPr>
        <p:spPr>
          <a:xfrm>
            <a:off x="2369545" y="395120"/>
            <a:ext cx="7540000" cy="1446550"/>
          </a:xfrm>
          <a:prstGeom prst="rect">
            <a:avLst/>
          </a:prstGeom>
        </p:spPr>
        <p:txBody>
          <a:bodyPr wrap="square">
            <a:spAutoFit/>
          </a:bodyPr>
          <a:lstStyle/>
          <a:p>
            <a:pPr algn="ctr" fontAlgn="base">
              <a:spcAft>
                <a:spcPct val="0"/>
              </a:spcAft>
            </a:pPr>
            <a:r>
              <a:rPr lang="en-US" sz="4400" dirty="0">
                <a:solidFill>
                  <a:srgbClr val="00B0F0"/>
                </a:solidFill>
                <a:latin typeface="Calibri" panose="020F0502020204030204" pitchFamily="34" charset="0"/>
                <a:cs typeface="Calibri" panose="020F0502020204030204" pitchFamily="34" charset="0"/>
              </a:rPr>
              <a:t>Ethylene </a:t>
            </a:r>
            <a:r>
              <a:rPr lang="en-US" sz="4400" dirty="0" smtClean="0">
                <a:solidFill>
                  <a:srgbClr val="00B0F0"/>
                </a:solidFill>
                <a:latin typeface="Calibri" panose="020F0502020204030204" pitchFamily="34" charset="0"/>
                <a:cs typeface="Calibri" panose="020F0502020204030204" pitchFamily="34" charset="0"/>
              </a:rPr>
              <a:t>Adsorber/</a:t>
            </a:r>
            <a:r>
              <a:rPr lang="en-US" sz="4400" dirty="0" err="1" smtClean="0">
                <a:solidFill>
                  <a:srgbClr val="00B0F0"/>
                </a:solidFill>
                <a:latin typeface="Calibri" panose="020F0502020204030204" pitchFamily="34" charset="0"/>
                <a:cs typeface="Calibri" panose="020F0502020204030204" pitchFamily="34" charset="0"/>
              </a:rPr>
              <a:t>Odour</a:t>
            </a:r>
            <a:r>
              <a:rPr lang="en-US" sz="4400" dirty="0" smtClean="0">
                <a:solidFill>
                  <a:srgbClr val="00B0F0"/>
                </a:solidFill>
                <a:latin typeface="Calibri" panose="020F0502020204030204" pitchFamily="34" charset="0"/>
                <a:cs typeface="Calibri" panose="020F0502020204030204" pitchFamily="34" charset="0"/>
              </a:rPr>
              <a:t> Adsorber </a:t>
            </a:r>
            <a:r>
              <a:rPr lang="en-US" sz="4400" dirty="0">
                <a:solidFill>
                  <a:srgbClr val="00B0F0"/>
                </a:solidFill>
                <a:latin typeface="Calibri" panose="020F0502020204030204" pitchFamily="34" charset="0"/>
                <a:cs typeface="Calibri" panose="020F0502020204030204" pitchFamily="34" charset="0"/>
              </a:rPr>
              <a:t>Test Results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5" name="Rectangle 4"/>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Tree>
    <p:extLst>
      <p:ext uri="{BB962C8B-B14F-4D97-AF65-F5344CB8AC3E}">
        <p14:creationId xmlns:p14="http://schemas.microsoft.com/office/powerpoint/2010/main" val="26150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tretch>
            <a:fillRect/>
          </a:stretch>
        </p:blipFill>
        <p:spPr>
          <a:xfrm>
            <a:off x="10406493" y="167387"/>
            <a:ext cx="1627906" cy="647907"/>
          </a:xfrm>
          <a:prstGeom prst="rect">
            <a:avLst/>
          </a:prstGeom>
          <a:noFill/>
          <a:ln cap="flat">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4" name="Rectangle 3"/>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5" name="TextBox 4"/>
          <p:cNvSpPr txBox="1"/>
          <p:nvPr/>
        </p:nvSpPr>
        <p:spPr>
          <a:xfrm>
            <a:off x="3255352" y="278739"/>
            <a:ext cx="6084277" cy="707886"/>
          </a:xfrm>
          <a:prstGeom prst="rect">
            <a:avLst/>
          </a:prstGeom>
          <a:noFill/>
        </p:spPr>
        <p:txBody>
          <a:bodyPr wrap="square" rtlCol="0">
            <a:spAutoFit/>
          </a:bodyPr>
          <a:lstStyle/>
          <a:p>
            <a:pPr algn="ctr"/>
            <a:r>
              <a:rPr lang="en-GB" sz="4000" b="1" dirty="0" smtClean="0">
                <a:solidFill>
                  <a:srgbClr val="00B0F0"/>
                </a:solidFill>
              </a:rPr>
              <a:t>d</a:t>
            </a:r>
            <a:r>
              <a:rPr lang="en-GB" sz="4000" b="1" baseline="-25000" dirty="0" smtClean="0">
                <a:solidFill>
                  <a:srgbClr val="00B0F0"/>
                </a:solidFill>
              </a:rPr>
              <a:t>2</a:t>
            </a:r>
            <a:r>
              <a:rPr lang="en-GB" sz="4000" b="1" dirty="0" smtClean="0">
                <a:solidFill>
                  <a:srgbClr val="00B0F0"/>
                </a:solidFill>
              </a:rPr>
              <a:t>p AM Migration</a:t>
            </a:r>
            <a:r>
              <a:rPr lang="en-GB" sz="4000" dirty="0" smtClean="0"/>
              <a:t> </a:t>
            </a:r>
            <a:endParaRPr lang="en-GB" sz="4000" dirty="0"/>
          </a:p>
        </p:txBody>
      </p:sp>
      <p:sp>
        <p:nvSpPr>
          <p:cNvPr id="6" name="TextBox 5"/>
          <p:cNvSpPr txBox="1"/>
          <p:nvPr/>
        </p:nvSpPr>
        <p:spPr>
          <a:xfrm>
            <a:off x="415436" y="1157956"/>
            <a:ext cx="11471763" cy="5355312"/>
          </a:xfrm>
          <a:prstGeom prst="rect">
            <a:avLst/>
          </a:prstGeom>
          <a:noFill/>
        </p:spPr>
        <p:txBody>
          <a:bodyPr wrap="square" rtlCol="0">
            <a:spAutoFit/>
          </a:bodyPr>
          <a:lstStyle/>
          <a:p>
            <a:r>
              <a:rPr lang="en-GB" b="1" dirty="0">
                <a:solidFill>
                  <a:schemeClr val="tx1">
                    <a:lumMod val="50000"/>
                  </a:schemeClr>
                </a:solidFill>
              </a:rPr>
              <a:t>Standard Result</a:t>
            </a:r>
          </a:p>
          <a:p>
            <a:pPr marL="285750" indent="-285750">
              <a:buFont typeface="Arial" panose="020B0604020202020204" pitchFamily="34" charset="0"/>
              <a:buChar char="•"/>
            </a:pPr>
            <a:r>
              <a:rPr lang="en-GB" dirty="0">
                <a:solidFill>
                  <a:schemeClr val="tx1">
                    <a:lumMod val="50000"/>
                  </a:schemeClr>
                </a:solidFill>
              </a:rPr>
              <a:t>Submitted Samples As Per applicant’s request with reference to European</a:t>
            </a:r>
          </a:p>
          <a:p>
            <a:r>
              <a:rPr lang="en-GB" dirty="0">
                <a:solidFill>
                  <a:schemeClr val="tx1">
                    <a:lumMod val="50000"/>
                  </a:schemeClr>
                </a:solidFill>
              </a:rPr>
              <a:t>Commission Regulation No. </a:t>
            </a:r>
            <a:r>
              <a:rPr lang="en-GB" dirty="0" smtClean="0">
                <a:solidFill>
                  <a:schemeClr val="tx1">
                    <a:lumMod val="50000"/>
                  </a:schemeClr>
                </a:solidFill>
              </a:rPr>
              <a:t>10/2011</a:t>
            </a:r>
          </a:p>
          <a:p>
            <a:endParaRPr lang="en-GB" dirty="0">
              <a:solidFill>
                <a:schemeClr val="tx1">
                  <a:lumMod val="50000"/>
                </a:schemeClr>
              </a:solidFill>
            </a:endParaRPr>
          </a:p>
          <a:p>
            <a:r>
              <a:rPr lang="en-GB" b="1" dirty="0">
                <a:solidFill>
                  <a:schemeClr val="tx1">
                    <a:lumMod val="50000"/>
                  </a:schemeClr>
                </a:solidFill>
              </a:rPr>
              <a:t>- Overall Migration </a:t>
            </a:r>
            <a:r>
              <a:rPr lang="en-GB" b="1" dirty="0" smtClean="0">
                <a:solidFill>
                  <a:schemeClr val="tx1">
                    <a:lumMod val="50000"/>
                  </a:schemeClr>
                </a:solidFill>
              </a:rPr>
              <a:t>Test</a:t>
            </a:r>
            <a:r>
              <a:rPr lang="en-GB" dirty="0" smtClean="0">
                <a:solidFill>
                  <a:schemeClr val="tx1">
                    <a:lumMod val="50000"/>
                  </a:schemeClr>
                </a:solidFill>
              </a:rPr>
              <a:t>			</a:t>
            </a:r>
            <a:r>
              <a:rPr lang="en-GB" b="1" dirty="0" smtClean="0">
                <a:solidFill>
                  <a:schemeClr val="tx1">
                    <a:lumMod val="50000"/>
                  </a:schemeClr>
                </a:solidFill>
              </a:rPr>
              <a:t>Pass</a:t>
            </a:r>
            <a:endParaRPr lang="en-GB" b="1" dirty="0">
              <a:solidFill>
                <a:schemeClr val="tx1">
                  <a:lumMod val="50000"/>
                </a:schemeClr>
              </a:solidFill>
            </a:endParaRPr>
          </a:p>
          <a:p>
            <a:endParaRPr lang="en-GB" dirty="0">
              <a:solidFill>
                <a:schemeClr val="tx1">
                  <a:lumMod val="50000"/>
                </a:schemeClr>
              </a:solidFill>
            </a:endParaRPr>
          </a:p>
          <a:p>
            <a:pPr marL="285750" indent="-285750">
              <a:buFont typeface="Arial" panose="020B0604020202020204" pitchFamily="34" charset="0"/>
              <a:buChar char="•"/>
            </a:pPr>
            <a:r>
              <a:rPr lang="en-GB" dirty="0" smtClean="0">
                <a:solidFill>
                  <a:schemeClr val="tx1">
                    <a:lumMod val="50000"/>
                  </a:schemeClr>
                </a:solidFill>
              </a:rPr>
              <a:t>As </a:t>
            </a:r>
            <a:r>
              <a:rPr lang="en-GB" dirty="0">
                <a:solidFill>
                  <a:schemeClr val="tx1">
                    <a:lumMod val="50000"/>
                  </a:schemeClr>
                </a:solidFill>
              </a:rPr>
              <a:t>Per Applicant’s Request With Reference To European</a:t>
            </a:r>
          </a:p>
          <a:p>
            <a:r>
              <a:rPr lang="en-GB" dirty="0">
                <a:solidFill>
                  <a:schemeClr val="tx1">
                    <a:lumMod val="50000"/>
                  </a:schemeClr>
                </a:solidFill>
              </a:rPr>
              <a:t>Commission Regulation No. </a:t>
            </a:r>
            <a:r>
              <a:rPr lang="en-GB" dirty="0" smtClean="0">
                <a:solidFill>
                  <a:schemeClr val="tx1">
                    <a:lumMod val="50000"/>
                  </a:schemeClr>
                </a:solidFill>
              </a:rPr>
              <a:t>10/2011</a:t>
            </a:r>
          </a:p>
          <a:p>
            <a:endParaRPr lang="en-GB" dirty="0">
              <a:solidFill>
                <a:schemeClr val="tx1">
                  <a:lumMod val="50000"/>
                </a:schemeClr>
              </a:solidFill>
            </a:endParaRPr>
          </a:p>
          <a:p>
            <a:r>
              <a:rPr lang="en-GB" b="1" dirty="0">
                <a:solidFill>
                  <a:schemeClr val="tx1">
                    <a:lumMod val="50000"/>
                  </a:schemeClr>
                </a:solidFill>
              </a:rPr>
              <a:t>- Specific Migration of Heavy Metal </a:t>
            </a:r>
            <a:r>
              <a:rPr lang="en-GB" b="1" dirty="0" smtClean="0">
                <a:solidFill>
                  <a:schemeClr val="tx1">
                    <a:lumMod val="50000"/>
                  </a:schemeClr>
                </a:solidFill>
              </a:rPr>
              <a:t>Test</a:t>
            </a:r>
            <a:r>
              <a:rPr lang="en-GB" dirty="0" smtClean="0">
                <a:solidFill>
                  <a:schemeClr val="tx1">
                    <a:lumMod val="50000"/>
                  </a:schemeClr>
                </a:solidFill>
              </a:rPr>
              <a:t>	</a:t>
            </a:r>
            <a:r>
              <a:rPr lang="en-GB" b="1" dirty="0" smtClean="0">
                <a:solidFill>
                  <a:schemeClr val="tx1">
                    <a:lumMod val="50000"/>
                  </a:schemeClr>
                </a:solidFill>
              </a:rPr>
              <a:t>Pass</a:t>
            </a:r>
            <a:endParaRPr lang="en-GB" b="1" dirty="0">
              <a:solidFill>
                <a:schemeClr val="tx1">
                  <a:lumMod val="50000"/>
                </a:schemeClr>
              </a:solidFill>
            </a:endParaRPr>
          </a:p>
          <a:p>
            <a:endParaRPr lang="en-GB" dirty="0">
              <a:solidFill>
                <a:schemeClr val="tx1">
                  <a:lumMod val="50000"/>
                </a:schemeClr>
              </a:solidFill>
            </a:endParaRPr>
          </a:p>
          <a:p>
            <a:pPr marL="285750" indent="-285750">
              <a:buFont typeface="Arial" panose="020B0604020202020204" pitchFamily="34" charset="0"/>
              <a:buChar char="•"/>
            </a:pPr>
            <a:r>
              <a:rPr lang="en-GB" dirty="0" smtClean="0">
                <a:solidFill>
                  <a:schemeClr val="tx1">
                    <a:lumMod val="50000"/>
                  </a:schemeClr>
                </a:solidFill>
              </a:rPr>
              <a:t>As </a:t>
            </a:r>
            <a:r>
              <a:rPr lang="en-GB" dirty="0">
                <a:solidFill>
                  <a:schemeClr val="tx1">
                    <a:lumMod val="50000"/>
                  </a:schemeClr>
                </a:solidFill>
              </a:rPr>
              <a:t>Per applicant’s request with reference to European</a:t>
            </a:r>
          </a:p>
          <a:p>
            <a:r>
              <a:rPr lang="en-GB" dirty="0">
                <a:solidFill>
                  <a:schemeClr val="tx1">
                    <a:lumMod val="50000"/>
                  </a:schemeClr>
                </a:solidFill>
              </a:rPr>
              <a:t>Commission Regulation No. 10/2011</a:t>
            </a:r>
          </a:p>
          <a:p>
            <a:endParaRPr lang="en-GB" dirty="0" smtClean="0">
              <a:solidFill>
                <a:schemeClr val="tx1">
                  <a:lumMod val="50000"/>
                </a:schemeClr>
              </a:solidFill>
            </a:endParaRPr>
          </a:p>
          <a:p>
            <a:r>
              <a:rPr lang="en-GB" b="1" dirty="0" smtClean="0">
                <a:solidFill>
                  <a:schemeClr val="tx1">
                    <a:lumMod val="50000"/>
                  </a:schemeClr>
                </a:solidFill>
              </a:rPr>
              <a:t>- </a:t>
            </a:r>
            <a:r>
              <a:rPr lang="en-GB" b="1" dirty="0">
                <a:solidFill>
                  <a:schemeClr val="tx1">
                    <a:lumMod val="50000"/>
                  </a:schemeClr>
                </a:solidFill>
              </a:rPr>
              <a:t>Specific Migration Of Primary Aromatic Amines Test</a:t>
            </a:r>
          </a:p>
          <a:p>
            <a:pPr lvl="8"/>
            <a:r>
              <a:rPr lang="en-GB" b="1" dirty="0" smtClean="0">
                <a:solidFill>
                  <a:schemeClr val="tx1">
                    <a:lumMod val="50000"/>
                  </a:schemeClr>
                </a:solidFill>
              </a:rPr>
              <a:t>	Pass</a:t>
            </a:r>
            <a:endParaRPr lang="en-GB" b="1" dirty="0">
              <a:solidFill>
                <a:schemeClr val="tx1">
                  <a:lumMod val="50000"/>
                </a:schemeClr>
              </a:solidFill>
            </a:endParaRPr>
          </a:p>
          <a:p>
            <a:pPr marL="285750" indent="-285750">
              <a:buFont typeface="Arial" panose="020B0604020202020204" pitchFamily="34" charset="0"/>
              <a:buChar char="•"/>
            </a:pPr>
            <a:r>
              <a:rPr lang="en-GB" dirty="0">
                <a:solidFill>
                  <a:schemeClr val="tx1">
                    <a:lumMod val="50000"/>
                  </a:schemeClr>
                </a:solidFill>
              </a:rPr>
              <a:t>Test For F.D.A. Regulation On Polyethylene</a:t>
            </a:r>
          </a:p>
          <a:p>
            <a:r>
              <a:rPr lang="en-GB" b="1" dirty="0">
                <a:solidFill>
                  <a:schemeClr val="tx1">
                    <a:lumMod val="50000"/>
                  </a:schemeClr>
                </a:solidFill>
              </a:rPr>
              <a:t>- As Per U.S. 21 CFR Part 177.1520 Clauses (c)(2.1) And (d)</a:t>
            </a:r>
          </a:p>
          <a:p>
            <a:r>
              <a:rPr lang="en-GB" b="1" dirty="0" smtClean="0">
                <a:solidFill>
                  <a:schemeClr val="tx1">
                    <a:lumMod val="50000"/>
                  </a:schemeClr>
                </a:solidFill>
              </a:rPr>
              <a:t>					Pass	</a:t>
            </a:r>
            <a:endParaRPr lang="en-GB" b="1" dirty="0">
              <a:solidFill>
                <a:schemeClr val="tx1">
                  <a:lumMod val="50000"/>
                </a:schemeClr>
              </a:solidFill>
            </a:endParaRPr>
          </a:p>
        </p:txBody>
      </p:sp>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8117" y="2027586"/>
            <a:ext cx="2186354" cy="1487041"/>
          </a:xfrm>
          <a:prstGeom prst="rect">
            <a:avLst/>
          </a:prstGeom>
        </p:spPr>
      </p:pic>
      <p:pic>
        <p:nvPicPr>
          <p:cNvPr id="8" name="Picture 2" descr="Image result for European union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4195" y="3939125"/>
            <a:ext cx="1332059" cy="8902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usa fla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6035" y="3812751"/>
            <a:ext cx="1266091" cy="114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6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tretch>
            <a:fillRect/>
          </a:stretch>
        </p:blipFill>
        <p:spPr>
          <a:xfrm>
            <a:off x="10406493" y="167387"/>
            <a:ext cx="1627906" cy="647907"/>
          </a:xfrm>
          <a:prstGeom prst="rect">
            <a:avLst/>
          </a:prstGeom>
          <a:noFill/>
          <a:ln cap="flat">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4" name="Rectangle 3"/>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5" name="TextBox 4"/>
          <p:cNvSpPr txBox="1"/>
          <p:nvPr/>
        </p:nvSpPr>
        <p:spPr>
          <a:xfrm>
            <a:off x="2443266" y="167387"/>
            <a:ext cx="7298625" cy="750975"/>
          </a:xfrm>
          <a:prstGeom prst="rect">
            <a:avLst/>
          </a:prstGeom>
          <a:noFill/>
        </p:spPr>
        <p:txBody>
          <a:bodyPr wrap="square" rtlCol="0">
            <a:spAutoFit/>
          </a:bodyPr>
          <a:lstStyle/>
          <a:p>
            <a:pPr algn="ctr">
              <a:lnSpc>
                <a:spcPct val="107000"/>
              </a:lnSpc>
              <a:spcAft>
                <a:spcPts val="800"/>
              </a:spcAft>
            </a:pPr>
            <a:r>
              <a:rPr lang="en-GB" sz="4000" b="1" dirty="0">
                <a:solidFill>
                  <a:srgbClr val="00B0F0"/>
                </a:solidFill>
              </a:rPr>
              <a:t>Migration Test Conditions</a:t>
            </a:r>
            <a:endParaRPr lang="en-GB" sz="40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84485599"/>
              </p:ext>
            </p:extLst>
          </p:nvPr>
        </p:nvGraphicFramePr>
        <p:xfrm>
          <a:off x="1778663" y="904875"/>
          <a:ext cx="8627829" cy="5610987"/>
        </p:xfrm>
        <a:graphic>
          <a:graphicData uri="http://schemas.openxmlformats.org/drawingml/2006/table">
            <a:tbl>
              <a:tblPr firstRow="1" firstCol="1" bandRow="1">
                <a:tableStyleId>{5C22544A-7EE6-4342-B048-85BDC9FD1C3A}</a:tableStyleId>
              </a:tblPr>
              <a:tblGrid>
                <a:gridCol w="3364394"/>
                <a:gridCol w="5263435"/>
              </a:tblGrid>
              <a:tr h="512980">
                <a:tc>
                  <a:txBody>
                    <a:bodyPr/>
                    <a:lstStyle/>
                    <a:p>
                      <a:pPr>
                        <a:lnSpc>
                          <a:spcPct val="107000"/>
                        </a:lnSpc>
                        <a:spcAft>
                          <a:spcPts val="0"/>
                        </a:spcAft>
                      </a:pPr>
                      <a:r>
                        <a:rPr lang="en-GB" sz="1600" dirty="0">
                          <a:effectLst/>
                        </a:rPr>
                        <a:t>Test Item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smtClean="0">
                          <a:effectLst/>
                        </a:rPr>
                        <a:t>1. Overall </a:t>
                      </a:r>
                      <a:r>
                        <a:rPr lang="en-GB" sz="1600" dirty="0">
                          <a:effectLst/>
                        </a:rPr>
                        <a:t>Migration Test</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Condition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smtClean="0">
                          <a:effectLst/>
                        </a:rPr>
                        <a:t>40</a:t>
                      </a:r>
                      <a:r>
                        <a:rPr lang="en-GB" sz="1600" dirty="0">
                          <a:effectLst/>
                        </a:rPr>
                        <a:t>℃ for 10 Days</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Food Simulant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a:effectLst/>
                        </a:rPr>
                        <a:t>3% Acetic Acid</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Test Item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smtClean="0">
                          <a:effectLst/>
                        </a:rPr>
                        <a:t>2. Specific </a:t>
                      </a:r>
                      <a:r>
                        <a:rPr lang="en-GB" sz="1600" dirty="0">
                          <a:effectLst/>
                        </a:rPr>
                        <a:t>Migration </a:t>
                      </a:r>
                      <a:r>
                        <a:rPr lang="en-GB" sz="1600" dirty="0" smtClean="0">
                          <a:effectLst/>
                        </a:rPr>
                        <a:t>Test (Heavy</a:t>
                      </a:r>
                      <a:r>
                        <a:rPr lang="en-GB" sz="1600" baseline="0" dirty="0" smtClean="0">
                          <a:effectLst/>
                        </a:rPr>
                        <a:t> </a:t>
                      </a:r>
                      <a:r>
                        <a:rPr lang="en-GB" sz="1600" dirty="0" smtClean="0">
                          <a:effectLst/>
                        </a:rPr>
                        <a:t>Metals)</a:t>
                      </a:r>
                      <a:endParaRPr lang="en-GB" sz="1600" dirty="0">
                        <a:effectLst/>
                      </a:endParaRP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Condition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a:effectLst/>
                        </a:rPr>
                        <a:t>50</a:t>
                      </a:r>
                      <a:r>
                        <a:rPr lang="en-GB" sz="1600" dirty="0" smtClean="0">
                          <a:effectLst/>
                        </a:rPr>
                        <a:t>℃ for </a:t>
                      </a:r>
                      <a:r>
                        <a:rPr lang="en-GB" sz="1600" dirty="0">
                          <a:effectLst/>
                        </a:rPr>
                        <a:t>10 Days</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Food Simulant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a:effectLst/>
                        </a:rPr>
                        <a:t>3% Acetic Acid</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Test Item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smtClean="0">
                          <a:effectLst/>
                        </a:rPr>
                        <a:t>3. Specific </a:t>
                      </a:r>
                      <a:r>
                        <a:rPr lang="en-GB" sz="1600" dirty="0">
                          <a:effectLst/>
                        </a:rPr>
                        <a:t>Migration </a:t>
                      </a:r>
                      <a:r>
                        <a:rPr lang="en-GB" sz="1600" dirty="0" smtClean="0">
                          <a:effectLst/>
                        </a:rPr>
                        <a:t>Test (Primary Aromatic</a:t>
                      </a:r>
                      <a:r>
                        <a:rPr lang="en-GB" sz="1600" baseline="0" dirty="0" smtClean="0">
                          <a:effectLst/>
                        </a:rPr>
                        <a:t> Amines</a:t>
                      </a:r>
                      <a:r>
                        <a:rPr lang="en-GB" sz="1600" dirty="0" smtClean="0">
                          <a:effectLst/>
                        </a:rPr>
                        <a:t>) </a:t>
                      </a:r>
                      <a:endParaRPr lang="en-GB" sz="1600" dirty="0">
                        <a:effectLst/>
                      </a:endParaRP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Condition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a:effectLst/>
                        </a:rPr>
                        <a:t>50</a:t>
                      </a:r>
                      <a:r>
                        <a:rPr lang="en-GB" sz="1600" dirty="0" smtClean="0">
                          <a:effectLst/>
                        </a:rPr>
                        <a:t>℃ for </a:t>
                      </a:r>
                      <a:r>
                        <a:rPr lang="en-GB" sz="1600" dirty="0">
                          <a:effectLst/>
                        </a:rPr>
                        <a:t>10 Days</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r h="553082">
                <a:tc>
                  <a:txBody>
                    <a:bodyPr/>
                    <a:lstStyle/>
                    <a:p>
                      <a:pPr>
                        <a:lnSpc>
                          <a:spcPct val="107000"/>
                        </a:lnSpc>
                        <a:spcAft>
                          <a:spcPts val="0"/>
                        </a:spcAft>
                      </a:pPr>
                      <a:r>
                        <a:rPr lang="en-GB" sz="1600" dirty="0">
                          <a:effectLst/>
                        </a:rPr>
                        <a:t>Food Simulant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c>
                  <a:txBody>
                    <a:bodyPr/>
                    <a:lstStyle/>
                    <a:p>
                      <a:pPr>
                        <a:lnSpc>
                          <a:spcPct val="107000"/>
                        </a:lnSpc>
                        <a:spcAft>
                          <a:spcPts val="800"/>
                        </a:spcAft>
                      </a:pPr>
                      <a:r>
                        <a:rPr lang="en-GB" sz="1600" dirty="0">
                          <a:effectLst/>
                        </a:rPr>
                        <a:t>3% Acetic Acid</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73" marR="59273" marT="0" marB="0"/>
                </a:tc>
              </a:tr>
            </a:tbl>
          </a:graphicData>
        </a:graphic>
      </p:graphicFrame>
    </p:spTree>
    <p:extLst>
      <p:ext uri="{BB962C8B-B14F-4D97-AF65-F5344CB8AC3E}">
        <p14:creationId xmlns:p14="http://schemas.microsoft.com/office/powerpoint/2010/main" val="3391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3" name="Rectangle 2"/>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4" name="Content Placeholder 2"/>
          <p:cNvSpPr txBox="1">
            <a:spLocks/>
          </p:cNvSpPr>
          <p:nvPr/>
        </p:nvSpPr>
        <p:spPr>
          <a:xfrm>
            <a:off x="1118098" y="850915"/>
            <a:ext cx="10229944" cy="392747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50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50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50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50000"/>
              </a:lnSpc>
              <a:buFont typeface="Wingdings 3" charset="2"/>
              <a:buNone/>
            </a:pPr>
            <a:endParaRPr lang="en-GB" sz="2400" dirty="0" smtClean="0">
              <a:latin typeface="Calibri "/>
            </a:endParaRPr>
          </a:p>
          <a:p>
            <a:pPr marL="0" indent="0" algn="just">
              <a:lnSpc>
                <a:spcPct val="150000"/>
              </a:lnSpc>
              <a:buNone/>
            </a:pPr>
            <a:r>
              <a:rPr lang="en-GB" sz="2400" dirty="0" smtClean="0">
                <a:latin typeface="Calibri "/>
              </a:rPr>
              <a:t>The active in d</a:t>
            </a:r>
            <a:r>
              <a:rPr lang="en-GB" sz="2400" baseline="-25000" dirty="0" smtClean="0">
                <a:latin typeface="Calibri "/>
              </a:rPr>
              <a:t>2</a:t>
            </a:r>
            <a:r>
              <a:rPr lang="en-GB" sz="2400" dirty="0" smtClean="0">
                <a:latin typeface="Calibri "/>
              </a:rPr>
              <a:t>p AM 97000 MBs is registered with the EPA for the control of fungi and bacteria causing stain, odour and or degradation of physical properties in polymers used to manufacturing or coating in food contact finished articles. </a:t>
            </a:r>
          </a:p>
          <a:p>
            <a:pPr>
              <a:lnSpc>
                <a:spcPct val="150000"/>
              </a:lnSpc>
            </a:pPr>
            <a:endParaRPr lang="en-US" sz="2000" dirty="0">
              <a:latin typeface="Calibri "/>
            </a:endParaRPr>
          </a:p>
        </p:txBody>
      </p:sp>
      <p:pic>
        <p:nvPicPr>
          <p:cNvPr id="5" name="Picture 2" descr="Image result for usa fla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1478" y="3340353"/>
            <a:ext cx="2724150" cy="2459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4443" y="380072"/>
            <a:ext cx="7915275" cy="707886"/>
          </a:xfrm>
          <a:prstGeom prst="rect">
            <a:avLst/>
          </a:prstGeom>
          <a:noFill/>
        </p:spPr>
        <p:txBody>
          <a:bodyPr wrap="square" rtlCol="0">
            <a:spAutoFit/>
          </a:bodyPr>
          <a:lstStyle/>
          <a:p>
            <a:pPr algn="ctr"/>
            <a:r>
              <a:rPr lang="en-US" sz="4000" b="1" dirty="0">
                <a:solidFill>
                  <a:srgbClr val="00B0F0"/>
                </a:solidFill>
              </a:rPr>
              <a:t>USA </a:t>
            </a:r>
            <a:r>
              <a:rPr lang="en-US" sz="4000" b="1" dirty="0" smtClean="0">
                <a:solidFill>
                  <a:srgbClr val="00B0F0"/>
                </a:solidFill>
              </a:rPr>
              <a:t>Regulatory Compliance</a:t>
            </a:r>
            <a:endParaRPr lang="en-GB" sz="4000" dirty="0">
              <a:solidFill>
                <a:srgbClr val="00B0F0"/>
              </a:solidFill>
            </a:endParaRPr>
          </a:p>
        </p:txBody>
      </p:sp>
      <p:pic>
        <p:nvPicPr>
          <p:cNvPr id="7" name="Picture 9"/>
          <p:cNvPicPr>
            <a:picLocks noChangeAspect="1"/>
          </p:cNvPicPr>
          <p:nvPr/>
        </p:nvPicPr>
        <p:blipFill>
          <a:blip r:embed="rId4"/>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13261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tretch>
            <a:fillRect/>
          </a:stretch>
        </p:blipFill>
        <p:spPr>
          <a:xfrm>
            <a:off x="10406493" y="167387"/>
            <a:ext cx="1627906" cy="647907"/>
          </a:xfrm>
          <a:prstGeom prst="rect">
            <a:avLst/>
          </a:prstGeom>
          <a:noFill/>
          <a:ln cap="flat">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4" name="Rectangle 3"/>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5" name="TextBox 4"/>
          <p:cNvSpPr txBox="1"/>
          <p:nvPr/>
        </p:nvSpPr>
        <p:spPr>
          <a:xfrm>
            <a:off x="645502" y="1333066"/>
            <a:ext cx="10999177" cy="3970318"/>
          </a:xfrm>
          <a:prstGeom prst="rect">
            <a:avLst/>
          </a:prstGeom>
          <a:noFill/>
        </p:spPr>
        <p:txBody>
          <a:bodyPr wrap="square" rtlCol="0">
            <a:spAutoFit/>
          </a:bodyPr>
          <a:lstStyle/>
          <a:p>
            <a:r>
              <a:rPr lang="en-GB" dirty="0" smtClean="0">
                <a:solidFill>
                  <a:schemeClr val="tx1">
                    <a:lumMod val="50000"/>
                  </a:schemeClr>
                </a:solidFill>
              </a:rPr>
              <a:t>As </a:t>
            </a:r>
            <a:r>
              <a:rPr lang="en-GB" dirty="0">
                <a:solidFill>
                  <a:schemeClr val="tx1">
                    <a:lumMod val="50000"/>
                  </a:schemeClr>
                </a:solidFill>
              </a:rPr>
              <a:t>per the U.S. 21 CFR food and drug administration part 177.1520 clauses (c)(2.1) and (d</a:t>
            </a:r>
            <a:r>
              <a:rPr lang="en-GB" dirty="0" smtClean="0">
                <a:solidFill>
                  <a:schemeClr val="tx1">
                    <a:lumMod val="50000"/>
                  </a:schemeClr>
                </a:solidFill>
              </a:rPr>
              <a:t>)</a:t>
            </a:r>
            <a:endParaRPr lang="en-GB" dirty="0">
              <a:solidFill>
                <a:schemeClr val="tx1">
                  <a:lumMod val="50000"/>
                </a:schemeClr>
              </a:solidFill>
            </a:endParaRPr>
          </a:p>
          <a:p>
            <a:r>
              <a:rPr lang="en-GB" dirty="0">
                <a:solidFill>
                  <a:schemeClr val="tx1">
                    <a:lumMod val="50000"/>
                  </a:schemeClr>
                </a:solidFill>
              </a:rPr>
              <a:t>Test Sample: </a:t>
            </a:r>
            <a:r>
              <a:rPr lang="en-GB" dirty="0" smtClean="0">
                <a:solidFill>
                  <a:schemeClr val="tx1">
                    <a:lumMod val="50000"/>
                  </a:schemeClr>
                </a:solidFill>
              </a:rPr>
              <a:t>Plastic plaque</a:t>
            </a:r>
            <a:endParaRPr lang="en-GB" dirty="0">
              <a:solidFill>
                <a:schemeClr val="tx1">
                  <a:lumMod val="50000"/>
                </a:schemeClr>
              </a:solidFill>
            </a:endParaRPr>
          </a:p>
          <a:p>
            <a:r>
              <a:rPr lang="en-GB" b="1" dirty="0">
                <a:solidFill>
                  <a:schemeClr val="tx1">
                    <a:lumMod val="50000"/>
                  </a:schemeClr>
                </a:solidFill>
              </a:rPr>
              <a:t>Test Item </a:t>
            </a:r>
            <a:r>
              <a:rPr lang="en-GB" b="1" dirty="0" smtClean="0">
                <a:solidFill>
                  <a:schemeClr val="tx1">
                    <a:lumMod val="50000"/>
                  </a:schemeClr>
                </a:solidFill>
              </a:rPr>
              <a:t>						Result 			Limit</a:t>
            </a:r>
            <a:endParaRPr lang="en-GB" b="1" dirty="0">
              <a:solidFill>
                <a:schemeClr val="tx1">
                  <a:lumMod val="50000"/>
                </a:schemeClr>
              </a:solidFill>
            </a:endParaRPr>
          </a:p>
          <a:p>
            <a:r>
              <a:rPr lang="en-GB" dirty="0">
                <a:solidFill>
                  <a:schemeClr val="tx1">
                    <a:lumMod val="50000"/>
                  </a:schemeClr>
                </a:solidFill>
              </a:rPr>
              <a:t>(A) </a:t>
            </a:r>
            <a:r>
              <a:rPr lang="en-GB" dirty="0" smtClean="0">
                <a:solidFill>
                  <a:schemeClr val="tx1">
                    <a:lumMod val="50000"/>
                  </a:schemeClr>
                </a:solidFill>
              </a:rPr>
              <a:t>Density						0.934			 </a:t>
            </a:r>
            <a:r>
              <a:rPr lang="en-GB" dirty="0">
                <a:solidFill>
                  <a:schemeClr val="tx1">
                    <a:lumMod val="50000"/>
                  </a:schemeClr>
                </a:solidFill>
              </a:rPr>
              <a:t>0.85 – 1.00</a:t>
            </a:r>
          </a:p>
          <a:p>
            <a:r>
              <a:rPr lang="en-GB" dirty="0" smtClean="0">
                <a:solidFill>
                  <a:schemeClr val="tx1">
                    <a:lumMod val="50000"/>
                  </a:schemeClr>
                </a:solidFill>
              </a:rPr>
              <a:t>(</a:t>
            </a:r>
            <a:r>
              <a:rPr lang="en-GB" dirty="0">
                <a:solidFill>
                  <a:schemeClr val="tx1">
                    <a:lumMod val="50000"/>
                  </a:schemeClr>
                </a:solidFill>
              </a:rPr>
              <a:t>By Sink-Float Method)</a:t>
            </a:r>
          </a:p>
          <a:p>
            <a:endParaRPr lang="en-GB" dirty="0" smtClean="0">
              <a:solidFill>
                <a:schemeClr val="tx1">
                  <a:lumMod val="50000"/>
                </a:schemeClr>
              </a:solidFill>
            </a:endParaRPr>
          </a:p>
          <a:p>
            <a:r>
              <a:rPr lang="en-GB" dirty="0" smtClean="0">
                <a:solidFill>
                  <a:schemeClr val="tx1">
                    <a:lumMod val="50000"/>
                  </a:schemeClr>
                </a:solidFill>
              </a:rPr>
              <a:t>(</a:t>
            </a:r>
            <a:r>
              <a:rPr lang="en-GB" dirty="0">
                <a:solidFill>
                  <a:schemeClr val="tx1">
                    <a:lumMod val="50000"/>
                  </a:schemeClr>
                </a:solidFill>
              </a:rPr>
              <a:t>B) Maximum Extractable Fraction In </a:t>
            </a:r>
            <a:r>
              <a:rPr lang="en-GB" dirty="0" smtClean="0">
                <a:solidFill>
                  <a:schemeClr val="tx1">
                    <a:lumMod val="50000"/>
                  </a:schemeClr>
                </a:solidFill>
              </a:rPr>
              <a:t>N-Hexane	 		0.22 </a:t>
            </a:r>
            <a:r>
              <a:rPr lang="en-GB" dirty="0">
                <a:solidFill>
                  <a:schemeClr val="tx1">
                    <a:lumMod val="50000"/>
                  </a:schemeClr>
                </a:solidFill>
              </a:rPr>
              <a:t>%(W/W) </a:t>
            </a:r>
            <a:r>
              <a:rPr lang="en-GB" dirty="0" smtClean="0">
                <a:solidFill>
                  <a:schemeClr val="tx1">
                    <a:lumMod val="50000"/>
                  </a:schemeClr>
                </a:solidFill>
              </a:rPr>
              <a:t>		5.5 </a:t>
            </a:r>
            <a:r>
              <a:rPr lang="en-GB" dirty="0">
                <a:solidFill>
                  <a:schemeClr val="tx1">
                    <a:lumMod val="50000"/>
                  </a:schemeClr>
                </a:solidFill>
              </a:rPr>
              <a:t>%(W/W)</a:t>
            </a:r>
          </a:p>
          <a:p>
            <a:endParaRPr lang="en-GB" dirty="0" smtClean="0">
              <a:solidFill>
                <a:schemeClr val="tx1">
                  <a:lumMod val="50000"/>
                </a:schemeClr>
              </a:solidFill>
            </a:endParaRPr>
          </a:p>
          <a:p>
            <a:r>
              <a:rPr lang="en-GB" dirty="0" smtClean="0">
                <a:solidFill>
                  <a:schemeClr val="tx1">
                    <a:lumMod val="50000"/>
                  </a:schemeClr>
                </a:solidFill>
              </a:rPr>
              <a:t>(</a:t>
            </a:r>
            <a:r>
              <a:rPr lang="en-GB" dirty="0">
                <a:solidFill>
                  <a:schemeClr val="tx1">
                    <a:lumMod val="50000"/>
                  </a:schemeClr>
                </a:solidFill>
              </a:rPr>
              <a:t>C) Maximum Extractable Fraction In Xylene </a:t>
            </a:r>
            <a:r>
              <a:rPr lang="en-GB" dirty="0" smtClean="0">
                <a:solidFill>
                  <a:schemeClr val="tx1">
                    <a:lumMod val="50000"/>
                  </a:schemeClr>
                </a:solidFill>
              </a:rPr>
              <a:t>			1.66 </a:t>
            </a:r>
            <a:r>
              <a:rPr lang="en-GB" dirty="0">
                <a:solidFill>
                  <a:schemeClr val="tx1">
                    <a:lumMod val="50000"/>
                  </a:schemeClr>
                </a:solidFill>
              </a:rPr>
              <a:t>%(W/W) </a:t>
            </a:r>
            <a:r>
              <a:rPr lang="en-GB" dirty="0" smtClean="0">
                <a:solidFill>
                  <a:schemeClr val="tx1">
                    <a:lumMod val="50000"/>
                  </a:schemeClr>
                </a:solidFill>
              </a:rPr>
              <a:t>		11.3 </a:t>
            </a:r>
            <a:r>
              <a:rPr lang="en-GB" dirty="0">
                <a:solidFill>
                  <a:schemeClr val="tx1">
                    <a:lumMod val="50000"/>
                  </a:schemeClr>
                </a:solidFill>
              </a:rPr>
              <a:t>%(W/W)</a:t>
            </a:r>
          </a:p>
          <a:p>
            <a:endParaRPr lang="en-GB" dirty="0" smtClean="0">
              <a:solidFill>
                <a:schemeClr val="tx1">
                  <a:lumMod val="50000"/>
                </a:schemeClr>
              </a:solidFill>
            </a:endParaRPr>
          </a:p>
          <a:p>
            <a:r>
              <a:rPr lang="en-GB" dirty="0">
                <a:solidFill>
                  <a:schemeClr val="tx1">
                    <a:lumMod val="50000"/>
                  </a:schemeClr>
                </a:solidFill>
              </a:rPr>
              <a:t>R</a:t>
            </a:r>
            <a:r>
              <a:rPr lang="en-GB" dirty="0" smtClean="0">
                <a:solidFill>
                  <a:schemeClr val="tx1">
                    <a:lumMod val="50000"/>
                  </a:schemeClr>
                </a:solidFill>
              </a:rPr>
              <a:t>emark </a:t>
            </a:r>
            <a:r>
              <a:rPr lang="en-GB" dirty="0">
                <a:solidFill>
                  <a:schemeClr val="tx1">
                    <a:lumMod val="50000"/>
                  </a:schemeClr>
                </a:solidFill>
              </a:rPr>
              <a:t>: % = Percentage based on the residue by </a:t>
            </a:r>
            <a:r>
              <a:rPr lang="en-GB" dirty="0" smtClean="0">
                <a:solidFill>
                  <a:schemeClr val="tx1">
                    <a:lumMod val="50000"/>
                  </a:schemeClr>
                </a:solidFill>
              </a:rPr>
              <a:t>weight</a:t>
            </a:r>
          </a:p>
          <a:p>
            <a:endParaRPr lang="en-GB" dirty="0" smtClean="0">
              <a:solidFill>
                <a:schemeClr val="tx1">
                  <a:lumMod val="50000"/>
                </a:schemeClr>
              </a:solidFill>
            </a:endParaRPr>
          </a:p>
          <a:p>
            <a:r>
              <a:rPr lang="en-GB" b="1" dirty="0" smtClean="0">
                <a:solidFill>
                  <a:schemeClr val="tx1">
                    <a:lumMod val="50000"/>
                  </a:schemeClr>
                </a:solidFill>
              </a:rPr>
              <a:t>CONCLUSION:</a:t>
            </a:r>
            <a:r>
              <a:rPr lang="en-GB" dirty="0" smtClean="0">
                <a:solidFill>
                  <a:schemeClr val="tx1">
                    <a:lumMod val="50000"/>
                  </a:schemeClr>
                </a:solidFill>
              </a:rPr>
              <a:t> The Migration Studies, show no migration of the active substance in  aqueous food simulants or powerful solvents</a:t>
            </a:r>
            <a:endParaRPr lang="en-GB" dirty="0">
              <a:solidFill>
                <a:schemeClr val="tx1">
                  <a:lumMod val="50000"/>
                </a:schemeClr>
              </a:solidFill>
            </a:endParaRPr>
          </a:p>
        </p:txBody>
      </p:sp>
      <p:pic>
        <p:nvPicPr>
          <p:cNvPr id="6" name="Picture 2" descr="Image result for usa fla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5140393"/>
            <a:ext cx="2062609" cy="1650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39182" y="123182"/>
            <a:ext cx="6611815" cy="1261884"/>
          </a:xfrm>
          <a:prstGeom prst="rect">
            <a:avLst/>
          </a:prstGeom>
          <a:noFill/>
        </p:spPr>
        <p:txBody>
          <a:bodyPr wrap="square" rtlCol="0">
            <a:spAutoFit/>
          </a:bodyPr>
          <a:lstStyle/>
          <a:p>
            <a:pPr algn="ctr"/>
            <a:r>
              <a:rPr lang="en-GB" sz="4000" b="1" dirty="0" smtClean="0">
                <a:solidFill>
                  <a:srgbClr val="00B0F0"/>
                </a:solidFill>
              </a:rPr>
              <a:t>FDA Regulation</a:t>
            </a:r>
          </a:p>
          <a:p>
            <a:pPr algn="ctr"/>
            <a:r>
              <a:rPr lang="en-GB" sz="3600" b="1" dirty="0" smtClean="0">
                <a:solidFill>
                  <a:srgbClr val="00B0F0"/>
                </a:solidFill>
              </a:rPr>
              <a:t> </a:t>
            </a:r>
            <a:r>
              <a:rPr lang="en-GB" sz="3200" b="1" dirty="0">
                <a:solidFill>
                  <a:srgbClr val="00B0F0"/>
                </a:solidFill>
              </a:rPr>
              <a:t>Polyethylene</a:t>
            </a:r>
            <a:endParaRPr lang="en-GB" sz="3600" b="1" dirty="0">
              <a:solidFill>
                <a:srgbClr val="00B0F0"/>
              </a:solidFill>
            </a:endParaRPr>
          </a:p>
        </p:txBody>
      </p:sp>
    </p:spTree>
    <p:extLst>
      <p:ext uri="{BB962C8B-B14F-4D97-AF65-F5344CB8AC3E}">
        <p14:creationId xmlns:p14="http://schemas.microsoft.com/office/powerpoint/2010/main" val="210647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tretch>
            <a:fillRect/>
          </a:stretch>
        </p:blipFill>
        <p:spPr>
          <a:xfrm>
            <a:off x="10406493" y="167387"/>
            <a:ext cx="1627906" cy="647907"/>
          </a:xfrm>
          <a:prstGeom prst="rect">
            <a:avLst/>
          </a:prstGeom>
          <a:noFill/>
          <a:ln cap="flat">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0"/>
            <a:ext cx="756649" cy="754125"/>
          </a:xfrm>
          <a:prstGeom prst="rect">
            <a:avLst/>
          </a:prstGeom>
        </p:spPr>
      </p:pic>
      <p:sp>
        <p:nvSpPr>
          <p:cNvPr id="4" name="Rectangle 3"/>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5" name="Rectangle 4"/>
          <p:cNvSpPr>
            <a:spLocks noChangeArrowheads="1"/>
          </p:cNvSpPr>
          <p:nvPr/>
        </p:nvSpPr>
        <p:spPr bwMode="auto">
          <a:xfrm>
            <a:off x="1429238" y="274063"/>
            <a:ext cx="8964487" cy="615553"/>
          </a:xfrm>
          <a:prstGeom prst="rect">
            <a:avLst/>
          </a:prstGeom>
          <a:noFill/>
          <a:ln w="28575" algn="ctr">
            <a:noFill/>
            <a:miter lim="800000"/>
            <a:headEnd/>
            <a:tailEnd/>
          </a:ln>
        </p:spPr>
        <p:txBody>
          <a:bodyPr wrap="square" lIns="0" tIns="0" rIns="0" bIns="0">
            <a:spAutoFit/>
          </a:bodyPr>
          <a:lstStyle/>
          <a:p>
            <a:pPr algn="ctr">
              <a:spcBef>
                <a:spcPct val="0"/>
              </a:spcBef>
              <a:defRPr/>
            </a:pPr>
            <a:r>
              <a:rPr lang="en-GB" sz="4000" b="1" dirty="0" smtClean="0">
                <a:solidFill>
                  <a:srgbClr val="00B0F0"/>
                </a:solidFill>
                <a:cs typeface="Calibri" pitchFamily="34" charset="0"/>
              </a:rPr>
              <a:t>Antimicrobial Test Methods</a:t>
            </a:r>
            <a:endParaRPr lang="en-GB" sz="4000" b="1" dirty="0">
              <a:solidFill>
                <a:srgbClr val="00B0F0"/>
              </a:solidFill>
              <a:cs typeface="Calibri" pitchFamily="34" charset="0"/>
            </a:endParaRPr>
          </a:p>
        </p:txBody>
      </p:sp>
      <p:sp>
        <p:nvSpPr>
          <p:cNvPr id="6" name="Rectangle 5"/>
          <p:cNvSpPr/>
          <p:nvPr/>
        </p:nvSpPr>
        <p:spPr>
          <a:xfrm>
            <a:off x="349621" y="754125"/>
            <a:ext cx="11123720" cy="4524315"/>
          </a:xfrm>
          <a:prstGeom prst="rect">
            <a:avLst/>
          </a:prstGeom>
        </p:spPr>
        <p:txBody>
          <a:bodyPr wrap="square">
            <a:spAutoFit/>
          </a:bodyPr>
          <a:lstStyle/>
          <a:p>
            <a:pPr algn="just"/>
            <a:endParaRPr lang="en-GB" b="1" dirty="0">
              <a:solidFill>
                <a:schemeClr val="tx1">
                  <a:lumMod val="50000"/>
                </a:schemeClr>
              </a:solidFill>
              <a:cs typeface="Calibri" pitchFamily="34" charset="0"/>
            </a:endParaRPr>
          </a:p>
          <a:p>
            <a:pPr marL="342900" indent="-342900" algn="just">
              <a:buFont typeface="+mj-lt"/>
              <a:buAutoNum type="arabicPeriod"/>
            </a:pPr>
            <a:r>
              <a:rPr lang="en-GB" b="1" dirty="0" smtClean="0">
                <a:solidFill>
                  <a:schemeClr val="tx1">
                    <a:lumMod val="50000"/>
                  </a:schemeClr>
                </a:solidFill>
              </a:rPr>
              <a:t>ISO </a:t>
            </a:r>
            <a:r>
              <a:rPr lang="en-GB" b="1" dirty="0">
                <a:solidFill>
                  <a:schemeClr val="tx1">
                    <a:lumMod val="50000"/>
                  </a:schemeClr>
                </a:solidFill>
              </a:rPr>
              <a:t>22196:2011 </a:t>
            </a:r>
            <a:r>
              <a:rPr lang="en-GB" dirty="0" smtClean="0">
                <a:solidFill>
                  <a:schemeClr val="tx1">
                    <a:lumMod val="50000"/>
                  </a:schemeClr>
                </a:solidFill>
              </a:rPr>
              <a:t>– Quantitative Measurement </a:t>
            </a:r>
            <a:r>
              <a:rPr lang="en-GB" dirty="0">
                <a:solidFill>
                  <a:schemeClr val="tx1">
                    <a:lumMod val="50000"/>
                  </a:schemeClr>
                </a:solidFill>
              </a:rPr>
              <a:t>of anti-bacterial activity on plastic and other non-porous surfaces</a:t>
            </a:r>
          </a:p>
          <a:p>
            <a:pPr marL="342900" indent="-342900" algn="just">
              <a:buFont typeface="+mj-lt"/>
              <a:buAutoNum type="arabicPeriod"/>
            </a:pPr>
            <a:endParaRPr lang="en-GB" dirty="0">
              <a:solidFill>
                <a:schemeClr val="tx1">
                  <a:lumMod val="50000"/>
                </a:schemeClr>
              </a:solidFill>
            </a:endParaRPr>
          </a:p>
          <a:p>
            <a:pPr marL="342900" indent="-342900" algn="just">
              <a:buFont typeface="+mj-lt"/>
              <a:buAutoNum type="arabicPeriod"/>
            </a:pPr>
            <a:r>
              <a:rPr lang="en-GB" b="1" dirty="0">
                <a:solidFill>
                  <a:schemeClr val="tx1">
                    <a:lumMod val="50000"/>
                  </a:schemeClr>
                </a:solidFill>
              </a:rPr>
              <a:t>ASTM G21 </a:t>
            </a:r>
            <a:r>
              <a:rPr lang="en-GB" dirty="0">
                <a:solidFill>
                  <a:schemeClr val="tx1">
                    <a:lumMod val="50000"/>
                  </a:schemeClr>
                </a:solidFill>
              </a:rPr>
              <a:t>– Determining </a:t>
            </a:r>
            <a:r>
              <a:rPr lang="en-GB" dirty="0" smtClean="0">
                <a:solidFill>
                  <a:schemeClr val="tx1">
                    <a:lumMod val="50000"/>
                  </a:schemeClr>
                </a:solidFill>
              </a:rPr>
              <a:t>the resistance </a:t>
            </a:r>
            <a:r>
              <a:rPr lang="en-GB" dirty="0">
                <a:solidFill>
                  <a:schemeClr val="tx1">
                    <a:lumMod val="50000"/>
                  </a:schemeClr>
                </a:solidFill>
              </a:rPr>
              <a:t>of synthetic polymeric materials to </a:t>
            </a:r>
            <a:r>
              <a:rPr lang="en-GB" dirty="0" smtClean="0">
                <a:solidFill>
                  <a:schemeClr val="tx1">
                    <a:lumMod val="50000"/>
                  </a:schemeClr>
                </a:solidFill>
              </a:rPr>
              <a:t>fungi</a:t>
            </a:r>
          </a:p>
          <a:p>
            <a:pPr marL="342900" indent="-342900" algn="just">
              <a:buFont typeface="+mj-lt"/>
              <a:buAutoNum type="arabicPeriod"/>
            </a:pPr>
            <a:endParaRPr lang="en-GB" dirty="0" smtClean="0">
              <a:solidFill>
                <a:schemeClr val="tx1">
                  <a:lumMod val="50000"/>
                </a:schemeClr>
              </a:solidFill>
            </a:endParaRPr>
          </a:p>
          <a:p>
            <a:pPr marL="342900" indent="-342900" algn="just">
              <a:buFont typeface="+mj-lt"/>
              <a:buAutoNum type="arabicPeriod"/>
            </a:pPr>
            <a:r>
              <a:rPr lang="en-US" b="1" dirty="0" smtClean="0">
                <a:solidFill>
                  <a:schemeClr val="tx1">
                    <a:lumMod val="50000"/>
                  </a:schemeClr>
                </a:solidFill>
              </a:rPr>
              <a:t>ASTM E2180 </a:t>
            </a:r>
            <a:r>
              <a:rPr lang="en-US" dirty="0" smtClean="0">
                <a:solidFill>
                  <a:schemeClr val="tx1">
                    <a:lumMod val="50000"/>
                  </a:schemeClr>
                </a:solidFill>
              </a:rPr>
              <a:t>- </a:t>
            </a:r>
            <a:r>
              <a:rPr lang="en-US" dirty="0">
                <a:solidFill>
                  <a:schemeClr val="tx1">
                    <a:lumMod val="50000"/>
                  </a:schemeClr>
                </a:solidFill>
              </a:rPr>
              <a:t>Standard Test Method for Determining the Activity of Incorporated Antimicrobial Agent(s) In Polymeric or Hydrophobic </a:t>
            </a:r>
            <a:r>
              <a:rPr lang="en-US" dirty="0" smtClean="0">
                <a:solidFill>
                  <a:schemeClr val="tx1">
                    <a:lumMod val="50000"/>
                  </a:schemeClr>
                </a:solidFill>
              </a:rPr>
              <a:t>Materials</a:t>
            </a:r>
            <a:endParaRPr lang="en-GB" dirty="0">
              <a:solidFill>
                <a:schemeClr val="tx1">
                  <a:lumMod val="50000"/>
                </a:schemeClr>
              </a:solidFill>
            </a:endParaRPr>
          </a:p>
          <a:p>
            <a:pPr marL="342900" indent="-342900" algn="just">
              <a:buFont typeface="+mj-lt"/>
              <a:buAutoNum type="arabicPeriod"/>
            </a:pPr>
            <a:endParaRPr lang="en-GB" dirty="0">
              <a:solidFill>
                <a:schemeClr val="tx1">
                  <a:lumMod val="50000"/>
                </a:schemeClr>
              </a:solidFill>
            </a:endParaRPr>
          </a:p>
          <a:p>
            <a:pPr marL="342900" indent="-342900" algn="just">
              <a:buFont typeface="+mj-lt"/>
              <a:buAutoNum type="arabicPeriod"/>
            </a:pPr>
            <a:r>
              <a:rPr lang="en-GB" b="1" dirty="0">
                <a:solidFill>
                  <a:schemeClr val="tx1">
                    <a:lumMod val="50000"/>
                  </a:schemeClr>
                </a:solidFill>
              </a:rPr>
              <a:t>ISO22196:2011</a:t>
            </a:r>
            <a:r>
              <a:rPr lang="en-GB" dirty="0">
                <a:solidFill>
                  <a:schemeClr val="tx1">
                    <a:lumMod val="50000"/>
                  </a:schemeClr>
                </a:solidFill>
              </a:rPr>
              <a:t> (Modified &amp; Adapted) For Anti-Algae </a:t>
            </a:r>
            <a:r>
              <a:rPr lang="en-GB" dirty="0" smtClean="0">
                <a:solidFill>
                  <a:schemeClr val="tx1">
                    <a:lumMod val="50000"/>
                  </a:schemeClr>
                </a:solidFill>
              </a:rPr>
              <a:t>performance</a:t>
            </a:r>
          </a:p>
          <a:p>
            <a:pPr marL="342900" indent="-342900" algn="just">
              <a:buFont typeface="+mj-lt"/>
              <a:buAutoNum type="arabicPeriod"/>
            </a:pPr>
            <a:endParaRPr lang="en-GB" dirty="0" smtClean="0">
              <a:solidFill>
                <a:schemeClr val="tx1">
                  <a:lumMod val="50000"/>
                </a:schemeClr>
              </a:solidFill>
            </a:endParaRPr>
          </a:p>
          <a:p>
            <a:pPr marL="342900" indent="-342900" algn="just">
              <a:buFont typeface="+mj-lt"/>
              <a:buAutoNum type="arabicPeriod"/>
            </a:pPr>
            <a:r>
              <a:rPr lang="en-GB" b="1" dirty="0">
                <a:solidFill>
                  <a:schemeClr val="tx1">
                    <a:lumMod val="50000"/>
                  </a:schemeClr>
                </a:solidFill>
              </a:rPr>
              <a:t>ASTM </a:t>
            </a:r>
            <a:r>
              <a:rPr lang="en-GB" b="1" dirty="0" smtClean="0">
                <a:solidFill>
                  <a:schemeClr val="tx1">
                    <a:lumMod val="50000"/>
                  </a:schemeClr>
                </a:solidFill>
              </a:rPr>
              <a:t>D5589 </a:t>
            </a:r>
            <a:r>
              <a:rPr lang="en-GB" dirty="0" smtClean="0">
                <a:solidFill>
                  <a:schemeClr val="tx1">
                    <a:lumMod val="50000"/>
                  </a:schemeClr>
                </a:solidFill>
              </a:rPr>
              <a:t>- Standard for Anti Algae for Determining </a:t>
            </a:r>
            <a:r>
              <a:rPr lang="en-GB" dirty="0">
                <a:solidFill>
                  <a:schemeClr val="tx1">
                    <a:lumMod val="50000"/>
                  </a:schemeClr>
                </a:solidFill>
              </a:rPr>
              <a:t>the Resistance of Paint Films and Related Coatings to Algal Defacement</a:t>
            </a:r>
            <a:endParaRPr lang="en-GB" dirty="0" smtClean="0">
              <a:solidFill>
                <a:schemeClr val="tx1">
                  <a:lumMod val="50000"/>
                </a:schemeClr>
              </a:solidFill>
            </a:endParaRPr>
          </a:p>
          <a:p>
            <a:pPr marL="342900" indent="-342900" algn="just">
              <a:buFont typeface="+mj-lt"/>
              <a:buAutoNum type="arabicPeriod"/>
            </a:pPr>
            <a:endParaRPr lang="en-GB" dirty="0">
              <a:solidFill>
                <a:schemeClr val="tx1">
                  <a:lumMod val="50000"/>
                </a:schemeClr>
              </a:solidFill>
            </a:endParaRPr>
          </a:p>
          <a:p>
            <a:pPr marL="342900" indent="-342900" algn="just">
              <a:buFont typeface="+mj-lt"/>
              <a:buAutoNum type="arabicPeriod"/>
            </a:pPr>
            <a:r>
              <a:rPr lang="en-GB" b="1" dirty="0">
                <a:solidFill>
                  <a:schemeClr val="tx1">
                    <a:lumMod val="50000"/>
                  </a:schemeClr>
                </a:solidFill>
              </a:rPr>
              <a:t>ASTM D7907 </a:t>
            </a:r>
            <a:r>
              <a:rPr lang="en-GB" dirty="0">
                <a:solidFill>
                  <a:schemeClr val="tx1">
                    <a:lumMod val="50000"/>
                  </a:schemeClr>
                </a:solidFill>
              </a:rPr>
              <a:t>- Standard Test Methods for Determination of Bactericidal Efficacy on the Surface of Medical Examination </a:t>
            </a:r>
            <a:r>
              <a:rPr lang="en-GB" dirty="0" smtClean="0">
                <a:solidFill>
                  <a:schemeClr val="tx1">
                    <a:lumMod val="50000"/>
                  </a:schemeClr>
                </a:solidFill>
              </a:rPr>
              <a:t>Gloves</a:t>
            </a:r>
            <a:r>
              <a:rPr lang="en-GB" dirty="0">
                <a:solidFill>
                  <a:schemeClr val="tx1">
                    <a:lumMod val="50000"/>
                  </a:schemeClr>
                </a:solidFill>
              </a:rPr>
              <a:t> </a:t>
            </a:r>
          </a:p>
          <a:p>
            <a:pPr marL="342900" indent="-342900" algn="just">
              <a:buFont typeface="+mj-lt"/>
              <a:buAutoNum type="arabicPeriod"/>
            </a:pPr>
            <a:endParaRPr lang="en-GB" dirty="0">
              <a:solidFill>
                <a:schemeClr val="tx1">
                  <a:lumMod val="50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816" y="5543550"/>
            <a:ext cx="3374788" cy="111085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3961" y="5219700"/>
            <a:ext cx="1977189" cy="1538911"/>
          </a:xfrm>
          <a:prstGeom prst="rect">
            <a:avLst/>
          </a:prstGeom>
        </p:spPr>
      </p:pic>
    </p:spTree>
    <p:extLst>
      <p:ext uri="{BB962C8B-B14F-4D97-AF65-F5344CB8AC3E}">
        <p14:creationId xmlns:p14="http://schemas.microsoft.com/office/powerpoint/2010/main" val="100465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9949" y="631459"/>
          <a:ext cx="11766800" cy="5975839"/>
        </p:xfrm>
        <a:graphic>
          <a:graphicData uri="http://schemas.openxmlformats.org/drawingml/2006/table">
            <a:tbl>
              <a:tblPr firstRow="1" bandRow="1"/>
              <a:tblGrid>
                <a:gridCol w="1205948"/>
                <a:gridCol w="1660841"/>
                <a:gridCol w="6063952"/>
                <a:gridCol w="2836059"/>
              </a:tblGrid>
              <a:tr h="2641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aseline="0" dirty="0" smtClean="0">
                          <a:latin typeface="Calibri" panose="020F0502020204030204" pitchFamily="34" charset="0"/>
                          <a:cs typeface="Calibri" panose="020F0502020204030204" pitchFamily="34" charset="0"/>
                        </a:rPr>
                        <a:t>Product code </a:t>
                      </a:r>
                      <a:endParaRPr lang="en-GB" sz="11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dirty="0" smtClean="0">
                          <a:latin typeface="Calibri" panose="020F0502020204030204" pitchFamily="34" charset="0"/>
                          <a:cs typeface="Calibri" panose="020F0502020204030204" pitchFamily="34" charset="0"/>
                        </a:rPr>
                        <a:t>Application</a:t>
                      </a:r>
                      <a:r>
                        <a:rPr lang="en-US" sz="1100" baseline="0" dirty="0" smtClean="0">
                          <a:latin typeface="Calibri" panose="020F0502020204030204" pitchFamily="34" charset="0"/>
                          <a:cs typeface="Calibri" panose="020F0502020204030204" pitchFamily="34" charset="0"/>
                        </a:rPr>
                        <a:t> </a:t>
                      </a:r>
                      <a:endParaRPr lang="en-GB" sz="11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dirty="0" smtClean="0">
                          <a:latin typeface="Calibri" panose="020F0502020204030204" pitchFamily="34" charset="0"/>
                          <a:cs typeface="Calibri" panose="020F0502020204030204" pitchFamily="34" charset="0"/>
                        </a:rPr>
                        <a:t>Certification and Result </a:t>
                      </a:r>
                      <a:endParaRPr lang="en-GB" sz="11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dirty="0" smtClean="0">
                          <a:latin typeface="Calibri" panose="020F0502020204030204" pitchFamily="34" charset="0"/>
                          <a:cs typeface="Calibri" panose="020F0502020204030204" pitchFamily="34" charset="0"/>
                        </a:rPr>
                        <a:t>Regulatory </a:t>
                      </a:r>
                      <a:endParaRPr lang="en-GB" sz="11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9379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97941/D (PE) </a:t>
                      </a:r>
                    </a:p>
                    <a:p>
                      <a:pPr algn="ctr"/>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97041/D (PP)</a:t>
                      </a:r>
                    </a:p>
                    <a:p>
                      <a:pPr algn="ctr"/>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97051/D (PVC)</a:t>
                      </a:r>
                      <a:endParaRPr lang="en-GB" sz="1100"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NSF Drinking</a:t>
                      </a:r>
                      <a:r>
                        <a:rPr lang="en-GB" sz="1100" b="1" kern="1200" baseline="0" dirty="0" smtClean="0">
                          <a:solidFill>
                            <a:schemeClr val="bg2">
                              <a:lumMod val="25000"/>
                            </a:schemeClr>
                          </a:solidFill>
                          <a:effectLst/>
                          <a:latin typeface="Calibri" panose="020F0502020204030204" pitchFamily="34" charset="0"/>
                          <a:ea typeface="+mn-ea"/>
                          <a:cs typeface="Calibri" panose="020F0502020204030204" pitchFamily="34" charset="0"/>
                        </a:rPr>
                        <a:t> water pipe &amp; fittings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Certification</a:t>
                      </a:r>
                      <a:endParaRPr lang="en-GB" sz="1100" kern="1200" dirty="0">
                        <a:solidFill>
                          <a:schemeClr val="bg2">
                            <a:lumMod val="25000"/>
                          </a:schemeClr>
                        </a:solidFill>
                        <a:effectLst/>
                        <a:latin typeface="Calibri" panose="020F0502020204030204" pitchFamily="34" charset="0"/>
                        <a:ea typeface="+mn-ea"/>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AF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ASTM E2180-07</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PASSED with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99.99% reduction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AF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ASTM G21-13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PASSED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with 0 mould growth</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AB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ISO 22196:2011</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&gt; 99.999%</a:t>
                      </a:r>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NSF ANSI 61-</a:t>
                      </a:r>
                      <a:r>
                        <a:rPr lang="en-GB" sz="1100" b="1" kern="1200" baseline="0" dirty="0" smtClean="0">
                          <a:solidFill>
                            <a:schemeClr val="bg2">
                              <a:lumMod val="25000"/>
                            </a:schemeClr>
                          </a:solidFill>
                          <a:effectLst/>
                          <a:latin typeface="Calibri" panose="020F0502020204030204" pitchFamily="34" charset="0"/>
                          <a:ea typeface="+mn-ea"/>
                          <a:cs typeface="Calibri" panose="020F0502020204030204" pitchFamily="34" charset="0"/>
                        </a:rPr>
                        <a:t> drinking water system components – health effects</a:t>
                      </a: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r>
              <a:tr h="7661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96703 </a:t>
                      </a:r>
                    </a:p>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&amp;</a:t>
                      </a:r>
                    </a:p>
                    <a:p>
                      <a:pPr algn="ctr"/>
                      <a:r>
                        <a:rPr lang="en-GB" sz="1100" b="1" kern="1200" baseline="0" dirty="0" smtClean="0">
                          <a:solidFill>
                            <a:schemeClr val="bg2">
                              <a:lumMod val="25000"/>
                            </a:schemeClr>
                          </a:solidFill>
                          <a:effectLst/>
                          <a:latin typeface="Calibri" panose="020F0502020204030204" pitchFamily="34" charset="0"/>
                          <a:ea typeface="+mn-ea"/>
                          <a:cs typeface="Calibri" panose="020F0502020204030204" pitchFamily="34" charset="0"/>
                        </a:rPr>
                        <a:t> 96704 </a:t>
                      </a:r>
                      <a:endParaRPr lang="en-GB" sz="1100"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smtClean="0">
                          <a:solidFill>
                            <a:schemeClr val="bg2">
                              <a:lumMod val="25000"/>
                            </a:schemeClr>
                          </a:solidFill>
                          <a:latin typeface="Calibri" panose="020F0502020204030204" pitchFamily="34" charset="0"/>
                          <a:cs typeface="Calibri" panose="020F0502020204030204" pitchFamily="34" charset="0"/>
                        </a:rPr>
                        <a:t>Bread packaging</a:t>
                      </a:r>
                      <a:r>
                        <a:rPr lang="en-US" sz="1100" b="1" baseline="0" dirty="0" smtClean="0">
                          <a:solidFill>
                            <a:schemeClr val="bg2">
                              <a:lumMod val="25000"/>
                            </a:schemeClr>
                          </a:solidFill>
                          <a:latin typeface="Calibri" panose="020F0502020204030204" pitchFamily="34" charset="0"/>
                          <a:cs typeface="Calibri" panose="020F0502020204030204" pitchFamily="34" charset="0"/>
                        </a:rPr>
                        <a:t> </a:t>
                      </a:r>
                      <a:endParaRPr lang="en-GB" sz="1100" b="1"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AF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ASTM E2180-07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PASSED with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99.99% reduction</a:t>
                      </a:r>
                    </a:p>
                    <a:p>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AB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ISO 22196:2011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Log: &gt; 5 PASS</a:t>
                      </a:r>
                      <a:endParaRPr lang="en-GB" sz="1100" kern="1200" dirty="0">
                        <a:solidFill>
                          <a:schemeClr val="bg2">
                            <a:lumMod val="25000"/>
                          </a:schemeClr>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EU BPR</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Approval for Product Types: 2, 4, 5, 7, 9</a:t>
                      </a:r>
                    </a:p>
                    <a:p>
                      <a:pPr algn="ct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Has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US FDA FCN, EPA</a:t>
                      </a: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algn="ct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Compliance </a:t>
                      </a:r>
                      <a:endParaRPr lang="en-GB" sz="1100" kern="1200" dirty="0">
                        <a:solidFill>
                          <a:schemeClr val="bg2">
                            <a:lumMod val="25000"/>
                          </a:schemeClr>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r>
              <a:tr h="2483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97010</a:t>
                      </a:r>
                      <a:endParaRPr lang="en-GB" sz="1100"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smtClean="0">
                          <a:solidFill>
                            <a:schemeClr val="bg2">
                              <a:lumMod val="25000"/>
                            </a:schemeClr>
                          </a:solidFill>
                          <a:latin typeface="Calibri" panose="020F0502020204030204" pitchFamily="34" charset="0"/>
                          <a:cs typeface="Calibri" panose="020F0502020204030204" pitchFamily="34" charset="0"/>
                        </a:rPr>
                        <a:t>Gloves </a:t>
                      </a:r>
                      <a:endParaRPr lang="en-GB" sz="1100" b="1"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AF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ASTM G21-13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PASSED with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0 mould growth</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In Latex, PVC &amp; Silicone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AF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ASTM E2180-07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PASSED with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99.99% reductio</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n  - In Latex and Nitrile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AA (Anti-Algae)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ASTM D5589</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PASSED with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0 Algae growth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In Latex and Nitrile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AB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ISO 22196:2011 &gt; 99.999%</a:t>
                      </a:r>
                      <a:r>
                        <a:rPr lang="en-GB" sz="1100" b="1" kern="1200" baseline="0" dirty="0" smtClean="0">
                          <a:solidFill>
                            <a:schemeClr val="bg2">
                              <a:lumMod val="25000"/>
                            </a:schemeClr>
                          </a:solidFill>
                          <a:effectLst/>
                          <a:latin typeface="Calibri" panose="020F0502020204030204" pitchFamily="34" charset="0"/>
                          <a:ea typeface="+mn-ea"/>
                          <a:cs typeface="Calibri" panose="020F0502020204030204" pitchFamily="34" charset="0"/>
                        </a:rPr>
                        <a:t> reduction</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In Silicone, Nitrile, Rubber &amp; Polyurethane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b="1" dirty="0" smtClean="0">
                          <a:solidFill>
                            <a:schemeClr val="bg2">
                              <a:lumMod val="25000"/>
                            </a:schemeClr>
                          </a:solidFill>
                          <a:latin typeface="Calibri" panose="020F0502020204030204" pitchFamily="34" charset="0"/>
                          <a:cs typeface="Calibri" panose="020F0502020204030204" pitchFamily="34" charset="0"/>
                        </a:rPr>
                        <a:t>Early Kill Rate </a:t>
                      </a:r>
                      <a:r>
                        <a:rPr lang="en-GB" sz="1100" b="0" dirty="0" smtClean="0">
                          <a:solidFill>
                            <a:schemeClr val="bg2">
                              <a:lumMod val="25000"/>
                            </a:schemeClr>
                          </a:solidFill>
                          <a:latin typeface="Calibri" panose="020F0502020204030204" pitchFamily="34" charset="0"/>
                          <a:cs typeface="Calibri" panose="020F0502020204030204" pitchFamily="34" charset="0"/>
                        </a:rPr>
                        <a:t>passed as per </a:t>
                      </a:r>
                      <a:r>
                        <a:rPr lang="en-GB" sz="1100" b="1" dirty="0" smtClean="0">
                          <a:solidFill>
                            <a:schemeClr val="bg2">
                              <a:lumMod val="25000"/>
                            </a:schemeClr>
                          </a:solidFill>
                          <a:latin typeface="Calibri" panose="020F0502020204030204" pitchFamily="34" charset="0"/>
                          <a:cs typeface="Calibri" panose="020F0502020204030204" pitchFamily="34" charset="0"/>
                        </a:rPr>
                        <a:t>ASTM D7907</a:t>
                      </a:r>
                      <a:r>
                        <a:rPr lang="en-GB" sz="1100" b="1" baseline="0" dirty="0" smtClean="0">
                          <a:solidFill>
                            <a:schemeClr val="bg2">
                              <a:lumMod val="25000"/>
                            </a:schemeClr>
                          </a:solidFill>
                          <a:latin typeface="Calibri" panose="020F0502020204030204" pitchFamily="34" charset="0"/>
                          <a:cs typeface="Calibri" panose="020F0502020204030204" pitchFamily="34" charset="0"/>
                        </a:rPr>
                        <a:t> </a:t>
                      </a:r>
                      <a:r>
                        <a:rPr lang="en-GB" sz="1100" b="0" baseline="0" dirty="0" smtClean="0">
                          <a:solidFill>
                            <a:schemeClr val="bg2">
                              <a:lumMod val="25000"/>
                            </a:schemeClr>
                          </a:solidFill>
                          <a:latin typeface="Calibri" panose="020F0502020204030204" pitchFamily="34" charset="0"/>
                          <a:cs typeface="Calibri" panose="020F0502020204030204" pitchFamily="34" charset="0"/>
                        </a:rPr>
                        <a:t>– </a:t>
                      </a:r>
                      <a:r>
                        <a:rPr lang="en-GB" sz="1100" b="1" baseline="0" dirty="0" smtClean="0">
                          <a:solidFill>
                            <a:schemeClr val="bg2">
                              <a:lumMod val="25000"/>
                            </a:schemeClr>
                          </a:solidFill>
                          <a:latin typeface="Calibri" panose="020F0502020204030204" pitchFamily="34" charset="0"/>
                          <a:cs typeface="Calibri" panose="020F0502020204030204" pitchFamily="34" charset="0"/>
                        </a:rPr>
                        <a:t>96.76% </a:t>
                      </a:r>
                      <a:r>
                        <a:rPr lang="en-GB" sz="1100" b="0" baseline="0" dirty="0" smtClean="0">
                          <a:solidFill>
                            <a:schemeClr val="bg2">
                              <a:lumMod val="25000"/>
                            </a:schemeClr>
                          </a:solidFill>
                          <a:latin typeface="Calibri" panose="020F0502020204030204" pitchFamily="34" charset="0"/>
                          <a:cs typeface="Calibri" panose="020F0502020204030204" pitchFamily="34" charset="0"/>
                        </a:rPr>
                        <a:t>reduction in </a:t>
                      </a:r>
                      <a:r>
                        <a:rPr lang="en-GB" sz="1100" b="1" baseline="0" dirty="0" smtClean="0">
                          <a:solidFill>
                            <a:schemeClr val="bg2">
                              <a:lumMod val="25000"/>
                            </a:schemeClr>
                          </a:solidFill>
                          <a:latin typeface="Calibri" panose="020F0502020204030204" pitchFamily="34" charset="0"/>
                          <a:cs typeface="Calibri" panose="020F0502020204030204" pitchFamily="34" charset="0"/>
                        </a:rPr>
                        <a:t>2 mins  </a:t>
                      </a:r>
                      <a:r>
                        <a:rPr lang="en-GB" sz="1100" b="0" baseline="0" dirty="0" smtClean="0">
                          <a:solidFill>
                            <a:schemeClr val="bg2">
                              <a:lumMod val="25000"/>
                            </a:schemeClr>
                          </a:solidFill>
                          <a:latin typeface="Calibri" panose="020F0502020204030204" pitchFamily="34" charset="0"/>
                          <a:cs typeface="Calibri" panose="020F0502020204030204" pitchFamily="34" charset="0"/>
                        </a:rPr>
                        <a:t>vs Control = 0% reduction - </a:t>
                      </a:r>
                      <a:r>
                        <a:rPr lang="en-GB" sz="1100" b="0" dirty="0" smtClean="0">
                          <a:solidFill>
                            <a:schemeClr val="bg2">
                              <a:lumMod val="25000"/>
                            </a:schemeClr>
                          </a:solidFill>
                          <a:latin typeface="Calibri" panose="020F0502020204030204" pitchFamily="34" charset="0"/>
                          <a:cs typeface="Calibri" panose="020F0502020204030204" pitchFamily="34" charset="0"/>
                        </a:rPr>
                        <a:t>Tested by Antimicrobial Test Laboratory, Texas</a:t>
                      </a:r>
                      <a:endParaRPr lang="en-US" sz="1100" b="0" dirty="0" smtClean="0">
                        <a:solidFill>
                          <a:schemeClr val="bg2">
                            <a:lumMod val="25000"/>
                          </a:schemeClr>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EU BPR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Approval for Product Types: 2, 6, 7, 9, 10, 21</a:t>
                      </a:r>
                    </a:p>
                    <a:p>
                      <a:pPr algn="ct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a:t>
                      </a:r>
                    </a:p>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EPA Label</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for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Non-Food</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Contact Applications</a:t>
                      </a:r>
                    </a:p>
                    <a:p>
                      <a:pPr algn="ct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a:t>
                      </a:r>
                    </a:p>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EPA Label</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for Repeated Use Food Applications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5944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97040</a:t>
                      </a:r>
                    </a:p>
                    <a:p>
                      <a:pPr algn="ct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97041-i</a:t>
                      </a:r>
                      <a:endParaRPr lang="en-GB" sz="1100"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100" b="1" dirty="0" smtClean="0">
                          <a:solidFill>
                            <a:schemeClr val="bg2">
                              <a:lumMod val="25000"/>
                            </a:schemeClr>
                          </a:solidFill>
                          <a:latin typeface="Calibri" panose="020F0502020204030204" pitchFamily="34" charset="0"/>
                          <a:cs typeface="Calibri" panose="020F0502020204030204" pitchFamily="34" charset="0"/>
                        </a:rPr>
                        <a:t>Single</a:t>
                      </a:r>
                      <a:r>
                        <a:rPr lang="en-GB" sz="1100" b="1" baseline="0" dirty="0" smtClean="0">
                          <a:solidFill>
                            <a:schemeClr val="bg2">
                              <a:lumMod val="25000"/>
                            </a:schemeClr>
                          </a:solidFill>
                          <a:latin typeface="Calibri" panose="020F0502020204030204" pitchFamily="34" charset="0"/>
                          <a:cs typeface="Calibri" panose="020F0502020204030204" pitchFamily="34" charset="0"/>
                        </a:rPr>
                        <a:t> use packaging for FDA food contact approval </a:t>
                      </a:r>
                      <a:endParaRPr lang="en-GB" sz="1100" b="1"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PASSED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Migration test  as per FDA Protocols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Smithers Pira UK, LOD = 100 </a:t>
                      </a:r>
                      <a:r>
                        <a:rPr lang="el-GR"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μ</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g/kg</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PASSED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Migration test  as per FDA Protocols</a:t>
                      </a:r>
                      <a:r>
                        <a:rPr lang="en-GB" sz="1100" b="1" kern="1200" baseline="0" dirty="0" smtClean="0">
                          <a:solidFill>
                            <a:schemeClr val="bg2">
                              <a:lumMod val="25000"/>
                            </a:schemeClr>
                          </a:solidFill>
                          <a:effectLst/>
                          <a:latin typeface="Calibri" panose="020F0502020204030204" pitchFamily="34" charset="0"/>
                          <a:ea typeface="+mn-ea"/>
                          <a:cs typeface="Calibri" panose="020F0502020204030204" pitchFamily="34" charset="0"/>
                        </a:rPr>
                        <a:t> - </a:t>
                      </a:r>
                      <a:r>
                        <a:rPr lang="en-GB" sz="1100" b="0" kern="1200" baseline="0" dirty="0" smtClean="0">
                          <a:solidFill>
                            <a:schemeClr val="bg2">
                              <a:lumMod val="25000"/>
                            </a:schemeClr>
                          </a:solidFill>
                          <a:effectLst/>
                          <a:latin typeface="Calibri" panose="020F0502020204030204" pitchFamily="34" charset="0"/>
                          <a:ea typeface="+mn-ea"/>
                          <a:cs typeface="Calibri" panose="020F0502020204030204" pitchFamily="34" charset="0"/>
                        </a:rPr>
                        <a:t>Jordi Labs USA,  </a:t>
                      </a:r>
                      <a:r>
                        <a:rPr lang="en-GB" sz="1100" kern="1200" dirty="0" smtClean="0">
                          <a:solidFill>
                            <a:schemeClr val="bg2">
                              <a:lumMod val="25000"/>
                            </a:schemeClr>
                          </a:solidFill>
                          <a:latin typeface="Calibri" panose="020F0502020204030204" pitchFamily="34" charset="0"/>
                          <a:ea typeface="+mn-ea"/>
                          <a:cs typeface="Calibri" panose="020F0502020204030204" pitchFamily="34" charset="0"/>
                        </a:rPr>
                        <a:t>LOD = 50 </a:t>
                      </a:r>
                      <a:r>
                        <a:rPr lang="el-GR" sz="1100" kern="1200" dirty="0" smtClean="0">
                          <a:solidFill>
                            <a:schemeClr val="bg2">
                              <a:lumMod val="25000"/>
                            </a:schemeClr>
                          </a:solidFill>
                          <a:latin typeface="Calibri" panose="020F0502020204030204" pitchFamily="34" charset="0"/>
                          <a:ea typeface="+mn-ea"/>
                          <a:cs typeface="Calibri" panose="020F0502020204030204" pitchFamily="34" charset="0"/>
                        </a:rPr>
                        <a:t>μ</a:t>
                      </a:r>
                      <a:r>
                        <a:rPr lang="en-GB" sz="1100" kern="1200" dirty="0" smtClean="0">
                          <a:solidFill>
                            <a:schemeClr val="bg2">
                              <a:lumMod val="25000"/>
                            </a:schemeClr>
                          </a:solidFill>
                          <a:latin typeface="Calibri" panose="020F0502020204030204" pitchFamily="34" charset="0"/>
                          <a:ea typeface="+mn-ea"/>
                          <a:cs typeface="Calibri" panose="020F0502020204030204" pitchFamily="34" charset="0"/>
                        </a:rPr>
                        <a:t>g/kg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FDA Protocols for</a:t>
                      </a:r>
                      <a:r>
                        <a:rPr lang="en-GB" sz="1100" b="1" kern="1200" baseline="0" dirty="0" smtClean="0">
                          <a:solidFill>
                            <a:schemeClr val="bg2">
                              <a:lumMod val="25000"/>
                            </a:schemeClr>
                          </a:solidFill>
                          <a:effectLst/>
                          <a:latin typeface="Calibri" panose="020F0502020204030204" pitchFamily="34" charset="0"/>
                          <a:ea typeface="+mn-ea"/>
                          <a:cs typeface="Calibri" panose="020F0502020204030204" pitchFamily="34" charset="0"/>
                        </a:rPr>
                        <a:t> food contact </a:t>
                      </a: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r>
              <a:tr h="819016">
                <a:tc>
                  <a:txBody>
                    <a:bodyPr/>
                    <a:lstStyle/>
                    <a:p>
                      <a:pPr algn="ctr"/>
                      <a:r>
                        <a:rPr lang="en-US"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97966, 97967, 97931</a:t>
                      </a:r>
                      <a:endParaRPr lang="en-GB" sz="1100" b="1" kern="1200" dirty="0">
                        <a:solidFill>
                          <a:schemeClr val="bg2">
                            <a:lumMod val="25000"/>
                          </a:schemeClr>
                        </a:solidFill>
                        <a:effectLst/>
                        <a:latin typeface="Calibri" panose="020F0502020204030204" pitchFamily="34" charset="0"/>
                        <a:ea typeface="+mn-ea"/>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en-US" sz="1100" b="1" dirty="0" smtClean="0">
                          <a:solidFill>
                            <a:schemeClr val="bg2">
                              <a:lumMod val="25000"/>
                            </a:schemeClr>
                          </a:solidFill>
                          <a:latin typeface="Calibri" panose="020F0502020204030204" pitchFamily="34" charset="0"/>
                          <a:cs typeface="Calibri" panose="020F0502020204030204" pitchFamily="34" charset="0"/>
                        </a:rPr>
                        <a:t>Food Packaging </a:t>
                      </a:r>
                      <a:endParaRPr lang="en-GB" sz="1100" b="1" dirty="0">
                        <a:solidFill>
                          <a:schemeClr val="bg2">
                            <a:lumMod val="25000"/>
                          </a:schemeClr>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AF tested as per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ASTM G21-13 PASSED </a:t>
                      </a:r>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with 0 mould growth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algn="ctr" defTabSz="457200" rtl="0" eaLnBrk="1" latinLnBrk="0" hangingPunct="1"/>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Approved by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FDA </a:t>
                      </a:r>
                    </a:p>
                    <a:p>
                      <a:pPr marL="0" algn="ctr" defTabSz="457200" rtl="0" eaLnBrk="1" latinLnBrk="0" hangingPunct="1"/>
                      <a:endPar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0" algn="ctr" defTabSz="457200" rtl="0" eaLnBrk="1" latinLnBrk="0" hangingPunct="1"/>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Approved under </a:t>
                      </a:r>
                      <a:r>
                        <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rPr>
                        <a:t>EU 10/2011</a:t>
                      </a:r>
                    </a:p>
                    <a:p>
                      <a:pPr marL="0" algn="ctr" defTabSz="457200" rtl="0" eaLnBrk="1" latinLnBrk="0" hangingPunct="1"/>
                      <a:endParaRPr lang="en-GB" sz="1100" b="1" kern="1200" dirty="0" smtClean="0">
                        <a:solidFill>
                          <a:schemeClr val="bg2">
                            <a:lumMod val="25000"/>
                          </a:schemeClr>
                        </a:solidFill>
                        <a:effectLst/>
                        <a:latin typeface="Calibri" panose="020F0502020204030204" pitchFamily="34" charset="0"/>
                        <a:ea typeface="+mn-ea"/>
                        <a:cs typeface="Calibri" panose="020F0502020204030204" pitchFamily="34" charset="0"/>
                      </a:endParaRPr>
                    </a:p>
                    <a:p>
                      <a:pPr marL="0" algn="ctr" defTabSz="457200" rtl="0" eaLnBrk="1" latinLnBrk="0" hangingPunct="1"/>
                      <a:r>
                        <a:rPr lang="en-GB" sz="1100" kern="1200" dirty="0" smtClean="0">
                          <a:solidFill>
                            <a:schemeClr val="bg2">
                              <a:lumMod val="25000"/>
                            </a:schemeClr>
                          </a:solidFill>
                          <a:effectLst/>
                          <a:latin typeface="Calibri" panose="020F0502020204030204" pitchFamily="34" charset="0"/>
                          <a:ea typeface="+mn-ea"/>
                          <a:cs typeface="Calibri" panose="020F0502020204030204" pitchFamily="34" charset="0"/>
                        </a:rPr>
                        <a:t> All chemicals have full REACH Registration</a:t>
                      </a:r>
                      <a:endParaRPr lang="en-GB" sz="1100" kern="1200" dirty="0">
                        <a:solidFill>
                          <a:schemeClr val="bg2">
                            <a:lumMod val="25000"/>
                          </a:schemeClr>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r>
            </a:tbl>
          </a:graphicData>
        </a:graphic>
      </p:graphicFrame>
      <p:sp>
        <p:nvSpPr>
          <p:cNvPr id="3" name="Rectangle 2"/>
          <p:cNvSpPr/>
          <p:nvPr/>
        </p:nvSpPr>
        <p:spPr>
          <a:xfrm>
            <a:off x="4520528" y="6581001"/>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4" name="Title 1"/>
          <p:cNvSpPr txBox="1">
            <a:spLocks/>
          </p:cNvSpPr>
          <p:nvPr/>
        </p:nvSpPr>
        <p:spPr>
          <a:xfrm>
            <a:off x="1799628" y="-27266"/>
            <a:ext cx="8669215" cy="703384"/>
          </a:xfrm>
          <a:prstGeom prst="rect">
            <a:avLst/>
          </a:prstGeom>
        </p:spPr>
        <p:txBody>
          <a:bodyPr vert="horz" lIns="91440" tIns="45720" rIns="91440" bIns="45720" rtlCol="0" anchor="t">
            <a:noAutofit/>
          </a:bodyPr>
          <a:lstStyle>
            <a:lvl1pPr>
              <a:spcBef>
                <a:spcPct val="0"/>
              </a:spcBef>
              <a:buNone/>
              <a:defRPr sz="3600" b="0" i="0" cap="none" spc="-150">
                <a:solidFill>
                  <a:schemeClr val="accent1"/>
                </a:solidFill>
                <a:latin typeface="Calibri" panose="020F0502020204030204" pitchFamily="34" charset="0"/>
                <a:ea typeface="+mj-ea"/>
                <a:cs typeface="Calibri" panose="020F050202020403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en-US" dirty="0"/>
              <a:t>Latest </a:t>
            </a:r>
            <a:r>
              <a:rPr lang="en-US" dirty="0" smtClean="0"/>
              <a:t>d2p AM Test </a:t>
            </a:r>
            <a:r>
              <a:rPr lang="en-US" dirty="0"/>
              <a:t>Results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68" y="0"/>
            <a:ext cx="651024" cy="648852"/>
          </a:xfrm>
          <a:prstGeom prst="rect">
            <a:avLst/>
          </a:prstGeom>
        </p:spPr>
      </p:pic>
      <p:pic>
        <p:nvPicPr>
          <p:cNvPr id="6" name="Picture 9"/>
          <p:cNvPicPr>
            <a:picLocks noChangeAspect="1"/>
          </p:cNvPicPr>
          <p:nvPr/>
        </p:nvPicPr>
        <p:blipFill>
          <a:blip r:embed="rId3"/>
          <a:stretch>
            <a:fillRect/>
          </a:stretch>
        </p:blipFill>
        <p:spPr>
          <a:xfrm>
            <a:off x="10558967" y="-16448"/>
            <a:ext cx="1627906" cy="647907"/>
          </a:xfrm>
          <a:prstGeom prst="rect">
            <a:avLst/>
          </a:prstGeom>
          <a:noFill/>
          <a:ln cap="flat">
            <a:noFill/>
          </a:ln>
        </p:spPr>
      </p:pic>
    </p:spTree>
    <p:extLst>
      <p:ext uri="{BB962C8B-B14F-4D97-AF65-F5344CB8AC3E}">
        <p14:creationId xmlns:p14="http://schemas.microsoft.com/office/powerpoint/2010/main" val="13588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3774" y="6548900"/>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5" name="Picture 4"/>
          <p:cNvPicPr>
            <a:picLocks noChangeAspect="1"/>
          </p:cNvPicPr>
          <p:nvPr/>
        </p:nvPicPr>
        <p:blipFill>
          <a:blip r:embed="rId2"/>
          <a:stretch>
            <a:fillRect/>
          </a:stretch>
        </p:blipFill>
        <p:spPr>
          <a:xfrm>
            <a:off x="10406493" y="167387"/>
            <a:ext cx="1627906" cy="647907"/>
          </a:xfrm>
          <a:prstGeom prst="rect">
            <a:avLst/>
          </a:prstGeom>
          <a:noFill/>
          <a:ln cap="flat">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grpSp>
        <p:nvGrpSpPr>
          <p:cNvPr id="9" name="Group 8"/>
          <p:cNvGrpSpPr/>
          <p:nvPr/>
        </p:nvGrpSpPr>
        <p:grpSpPr>
          <a:xfrm>
            <a:off x="538345" y="1586001"/>
            <a:ext cx="10813394" cy="4532012"/>
            <a:chOff x="439491" y="1382755"/>
            <a:chExt cx="10813394" cy="4532012"/>
          </a:xfrm>
        </p:grpSpPr>
        <p:pic>
          <p:nvPicPr>
            <p:cNvPr id="7" name="Picture 6"/>
            <p:cNvPicPr>
              <a:picLocks noChangeAspect="1"/>
            </p:cNvPicPr>
            <p:nvPr/>
          </p:nvPicPr>
          <p:blipFill>
            <a:blip r:embed="rId4"/>
            <a:stretch>
              <a:fillRect/>
            </a:stretch>
          </p:blipFill>
          <p:spPr>
            <a:xfrm>
              <a:off x="439491" y="1476351"/>
              <a:ext cx="5096336" cy="4438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668606" y="1382755"/>
              <a:ext cx="5584279" cy="4532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0" name="Rectangle 9"/>
          <p:cNvSpPr/>
          <p:nvPr/>
        </p:nvSpPr>
        <p:spPr>
          <a:xfrm>
            <a:off x="1069776" y="384407"/>
            <a:ext cx="9548797" cy="861774"/>
          </a:xfrm>
          <a:prstGeom prst="rect">
            <a:avLst/>
          </a:prstGeom>
          <a:noFill/>
          <a:ln w="28575" algn="ctr">
            <a:noFill/>
            <a:miter lim="800000"/>
            <a:headEnd/>
            <a:tailEnd/>
          </a:ln>
        </p:spPr>
        <p:txBody>
          <a:bodyPr wrap="square" lIns="0" tIns="0" rIns="0" bIns="0">
            <a:spAutoFit/>
          </a:bodyPr>
          <a:lstStyle/>
          <a:p>
            <a:pPr algn="ctr">
              <a:spcBef>
                <a:spcPct val="0"/>
              </a:spcBef>
            </a:pPr>
            <a:r>
              <a:rPr lang="en-GB" sz="2800" b="1" dirty="0" smtClean="0">
                <a:solidFill>
                  <a:srgbClr val="00B0F0"/>
                </a:solidFill>
                <a:cs typeface="Calibri" pitchFamily="34" charset="0"/>
              </a:rPr>
              <a:t>Independent ASTM G21-13 (Anti-Fungal) </a:t>
            </a:r>
            <a:r>
              <a:rPr lang="en-GB" sz="2800" b="1" dirty="0">
                <a:solidFill>
                  <a:srgbClr val="00B0F0"/>
                </a:solidFill>
                <a:cs typeface="Calibri" pitchFamily="34" charset="0"/>
              </a:rPr>
              <a:t>Lab Test Result </a:t>
            </a:r>
            <a:r>
              <a:rPr lang="en-GB" sz="2800" b="1" dirty="0" smtClean="0">
                <a:solidFill>
                  <a:srgbClr val="00B0F0"/>
                </a:solidFill>
                <a:cs typeface="Calibri" pitchFamily="34" charset="0"/>
              </a:rPr>
              <a:t>for Insoles - 0.8% d2pAM 97015</a:t>
            </a:r>
            <a:endParaRPr lang="en-GB" sz="2800" b="1" dirty="0">
              <a:solidFill>
                <a:srgbClr val="00B0F0"/>
              </a:solidFill>
              <a:cs typeface="Calibri" pitchFamily="34" charset="0"/>
            </a:endParaRPr>
          </a:p>
        </p:txBody>
      </p:sp>
      <p:sp>
        <p:nvSpPr>
          <p:cNvPr id="11" name="TextBox 10"/>
          <p:cNvSpPr txBox="1"/>
          <p:nvPr/>
        </p:nvSpPr>
        <p:spPr>
          <a:xfrm>
            <a:off x="9522940" y="2586682"/>
            <a:ext cx="1548714" cy="923330"/>
          </a:xfrm>
          <a:prstGeom prst="rect">
            <a:avLst/>
          </a:prstGeom>
          <a:noFill/>
        </p:spPr>
        <p:txBody>
          <a:bodyPr wrap="square" rtlCol="0">
            <a:spAutoFit/>
          </a:bodyPr>
          <a:lstStyle/>
          <a:p>
            <a:pPr algn="ctr"/>
            <a:r>
              <a:rPr lang="en-US" b="1" i="1" dirty="0" smtClean="0">
                <a:solidFill>
                  <a:srgbClr val="00B0F0"/>
                </a:solidFill>
              </a:rPr>
              <a:t>0% FUNGAL GROWTH ON SAMPLE </a:t>
            </a:r>
            <a:endParaRPr lang="en-GB" b="1" i="1" dirty="0">
              <a:solidFill>
                <a:srgbClr val="00B0F0"/>
              </a:solidFill>
            </a:endParaRPr>
          </a:p>
        </p:txBody>
      </p:sp>
    </p:spTree>
    <p:extLst>
      <p:ext uri="{BB962C8B-B14F-4D97-AF65-F5344CB8AC3E}">
        <p14:creationId xmlns:p14="http://schemas.microsoft.com/office/powerpoint/2010/main" val="4222685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3774" y="6548900"/>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5" name="Picture 4"/>
          <p:cNvPicPr>
            <a:picLocks noChangeAspect="1"/>
          </p:cNvPicPr>
          <p:nvPr/>
        </p:nvPicPr>
        <p:blipFill>
          <a:blip r:embed="rId2"/>
          <a:stretch>
            <a:fillRect/>
          </a:stretch>
        </p:blipFill>
        <p:spPr>
          <a:xfrm>
            <a:off x="10406493" y="167387"/>
            <a:ext cx="1627906" cy="647907"/>
          </a:xfrm>
          <a:prstGeom prst="rect">
            <a:avLst/>
          </a:prstGeom>
          <a:noFill/>
          <a:ln cap="flat">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grpSp>
        <p:nvGrpSpPr>
          <p:cNvPr id="9" name="Group 8"/>
          <p:cNvGrpSpPr/>
          <p:nvPr/>
        </p:nvGrpSpPr>
        <p:grpSpPr>
          <a:xfrm>
            <a:off x="758392" y="1421826"/>
            <a:ext cx="10462054" cy="4880120"/>
            <a:chOff x="354226" y="1347685"/>
            <a:chExt cx="10462054" cy="4880120"/>
          </a:xfrm>
        </p:grpSpPr>
        <p:pic>
          <p:nvPicPr>
            <p:cNvPr id="7" name="Picture 6"/>
            <p:cNvPicPr>
              <a:picLocks noChangeAspect="1"/>
            </p:cNvPicPr>
            <p:nvPr/>
          </p:nvPicPr>
          <p:blipFill rotWithShape="1">
            <a:blip r:embed="rId4"/>
            <a:srcRect l="3265" r="2056"/>
            <a:stretch/>
          </p:blipFill>
          <p:spPr>
            <a:xfrm>
              <a:off x="354226" y="1347685"/>
              <a:ext cx="5016845" cy="48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500577" y="1347685"/>
              <a:ext cx="5315703" cy="48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0" name="Rectangle 9"/>
          <p:cNvSpPr/>
          <p:nvPr/>
        </p:nvSpPr>
        <p:spPr>
          <a:xfrm>
            <a:off x="1069776" y="384407"/>
            <a:ext cx="9548797" cy="861774"/>
          </a:xfrm>
          <a:prstGeom prst="rect">
            <a:avLst/>
          </a:prstGeom>
          <a:noFill/>
          <a:ln w="28575" algn="ctr">
            <a:noFill/>
            <a:miter lim="800000"/>
            <a:headEnd/>
            <a:tailEnd/>
          </a:ln>
        </p:spPr>
        <p:txBody>
          <a:bodyPr wrap="square" lIns="0" tIns="0" rIns="0" bIns="0">
            <a:spAutoFit/>
          </a:bodyPr>
          <a:lstStyle/>
          <a:p>
            <a:pPr algn="ctr">
              <a:spcBef>
                <a:spcPct val="0"/>
              </a:spcBef>
            </a:pPr>
            <a:r>
              <a:rPr lang="en-GB" sz="2800" b="1" dirty="0" smtClean="0">
                <a:solidFill>
                  <a:srgbClr val="00B0F0"/>
                </a:solidFill>
                <a:cs typeface="Calibri" pitchFamily="34" charset="0"/>
              </a:rPr>
              <a:t>Independent ASTM G21-13 (Anti-Fungal) </a:t>
            </a:r>
            <a:r>
              <a:rPr lang="en-GB" sz="2800" b="1" dirty="0">
                <a:solidFill>
                  <a:srgbClr val="00B0F0"/>
                </a:solidFill>
                <a:cs typeface="Calibri" pitchFamily="34" charset="0"/>
              </a:rPr>
              <a:t>Lab Test Result </a:t>
            </a:r>
            <a:r>
              <a:rPr lang="en-GB" sz="2800" b="1" dirty="0" smtClean="0">
                <a:solidFill>
                  <a:srgbClr val="00B0F0"/>
                </a:solidFill>
                <a:cs typeface="Calibri" pitchFamily="34" charset="0"/>
              </a:rPr>
              <a:t>for Footwear </a:t>
            </a:r>
            <a:r>
              <a:rPr lang="en-GB" sz="2800" b="1" dirty="0" err="1" smtClean="0">
                <a:solidFill>
                  <a:srgbClr val="00B0F0"/>
                </a:solidFill>
                <a:cs typeface="Calibri" pitchFamily="34" charset="0"/>
              </a:rPr>
              <a:t>Sockliner</a:t>
            </a:r>
            <a:r>
              <a:rPr lang="en-GB" sz="2800" b="1" dirty="0" smtClean="0">
                <a:solidFill>
                  <a:srgbClr val="00B0F0"/>
                </a:solidFill>
                <a:cs typeface="Calibri" pitchFamily="34" charset="0"/>
              </a:rPr>
              <a:t> </a:t>
            </a:r>
            <a:r>
              <a:rPr lang="en-GB" sz="2800" b="1" dirty="0" smtClean="0">
                <a:solidFill>
                  <a:srgbClr val="00B0F0"/>
                </a:solidFill>
                <a:cs typeface="Calibri" pitchFamily="34" charset="0"/>
              </a:rPr>
              <a:t>Insole Sponges </a:t>
            </a:r>
            <a:r>
              <a:rPr lang="en-GB" sz="2800" b="1" dirty="0" smtClean="0">
                <a:solidFill>
                  <a:srgbClr val="00B0F0"/>
                </a:solidFill>
                <a:cs typeface="Calibri" pitchFamily="34" charset="0"/>
              </a:rPr>
              <a:t>- 1%  &amp; 2% d2pAM 97002</a:t>
            </a:r>
            <a:endParaRPr lang="en-GB" sz="2800" b="1" dirty="0">
              <a:solidFill>
                <a:srgbClr val="00B0F0"/>
              </a:solidFill>
              <a:cs typeface="Calibri" pitchFamily="34" charset="0"/>
            </a:endParaRPr>
          </a:p>
        </p:txBody>
      </p:sp>
      <p:sp>
        <p:nvSpPr>
          <p:cNvPr id="11" name="TextBox 10"/>
          <p:cNvSpPr txBox="1"/>
          <p:nvPr/>
        </p:nvSpPr>
        <p:spPr>
          <a:xfrm>
            <a:off x="9522940" y="2586682"/>
            <a:ext cx="1548714" cy="923330"/>
          </a:xfrm>
          <a:prstGeom prst="rect">
            <a:avLst/>
          </a:prstGeom>
          <a:noFill/>
        </p:spPr>
        <p:txBody>
          <a:bodyPr wrap="square" rtlCol="0">
            <a:spAutoFit/>
          </a:bodyPr>
          <a:lstStyle/>
          <a:p>
            <a:pPr algn="ctr"/>
            <a:r>
              <a:rPr lang="en-US" b="1" i="1" dirty="0" smtClean="0">
                <a:solidFill>
                  <a:srgbClr val="00B0F0"/>
                </a:solidFill>
              </a:rPr>
              <a:t>0% FUNGAL GROWTH ON SAMPLES </a:t>
            </a:r>
            <a:endParaRPr lang="en-GB" b="1" i="1" dirty="0">
              <a:solidFill>
                <a:srgbClr val="00B0F0"/>
              </a:solidFill>
            </a:endParaRPr>
          </a:p>
        </p:txBody>
      </p:sp>
    </p:spTree>
    <p:extLst>
      <p:ext uri="{BB962C8B-B14F-4D97-AF65-F5344CB8AC3E}">
        <p14:creationId xmlns:p14="http://schemas.microsoft.com/office/powerpoint/2010/main" val="2041787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59026" y="436605"/>
            <a:ext cx="4015446" cy="6144396"/>
            <a:chOff x="712132" y="1071469"/>
            <a:chExt cx="3899599" cy="5695914"/>
          </a:xfrm>
        </p:grpSpPr>
        <p:pic>
          <p:nvPicPr>
            <p:cNvPr id="3" name="Picture 2"/>
            <p:cNvPicPr>
              <a:picLocks noChangeAspect="1"/>
            </p:cNvPicPr>
            <p:nvPr/>
          </p:nvPicPr>
          <p:blipFill rotWithShape="1">
            <a:blip r:embed="rId2"/>
            <a:srcRect l="5982" t="1351" r="8853" b="-1"/>
            <a:stretch/>
          </p:blipFill>
          <p:spPr>
            <a:xfrm>
              <a:off x="719870" y="1071469"/>
              <a:ext cx="3891861" cy="2289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3"/>
            <a:srcRect l="1828" r="6070"/>
            <a:stretch/>
          </p:blipFill>
          <p:spPr>
            <a:xfrm>
              <a:off x="712132" y="3361038"/>
              <a:ext cx="3899599" cy="3406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5" name="Rectangle 4"/>
          <p:cNvSpPr/>
          <p:nvPr/>
        </p:nvSpPr>
        <p:spPr>
          <a:xfrm>
            <a:off x="5042323" y="366926"/>
            <a:ext cx="5047975" cy="954107"/>
          </a:xfrm>
          <a:prstGeom prst="rect">
            <a:avLst/>
          </a:prstGeom>
        </p:spPr>
        <p:txBody>
          <a:bodyPr wrap="square">
            <a:spAutoFit/>
          </a:bodyPr>
          <a:lstStyle/>
          <a:p>
            <a:pPr algn="ctr"/>
            <a:r>
              <a:rPr lang="en-US" sz="2800" b="1" dirty="0">
                <a:solidFill>
                  <a:schemeClr val="bg2">
                    <a:lumMod val="25000"/>
                  </a:schemeClr>
                </a:solidFill>
              </a:rPr>
              <a:t>d</a:t>
            </a:r>
            <a:r>
              <a:rPr lang="en-US" sz="2800" b="1" baseline="-25000" dirty="0" smtClean="0">
                <a:solidFill>
                  <a:schemeClr val="bg2">
                    <a:lumMod val="25000"/>
                  </a:schemeClr>
                </a:solidFill>
              </a:rPr>
              <a:t>2</a:t>
            </a:r>
            <a:r>
              <a:rPr lang="en-US" sz="2800" b="1" dirty="0" smtClean="0">
                <a:solidFill>
                  <a:schemeClr val="bg2">
                    <a:lumMod val="25000"/>
                  </a:schemeClr>
                </a:solidFill>
              </a:rPr>
              <a:t>p AM 3</a:t>
            </a:r>
            <a:r>
              <a:rPr lang="en-US" sz="2800" b="1" baseline="30000" dirty="0" smtClean="0">
                <a:solidFill>
                  <a:schemeClr val="bg2">
                    <a:lumMod val="25000"/>
                  </a:schemeClr>
                </a:solidFill>
              </a:rPr>
              <a:t>rd</a:t>
            </a:r>
            <a:r>
              <a:rPr lang="en-US" sz="2800" b="1" dirty="0" smtClean="0">
                <a:solidFill>
                  <a:schemeClr val="bg2">
                    <a:lumMod val="25000"/>
                  </a:schemeClr>
                </a:solidFill>
              </a:rPr>
              <a:t> Party Test Result by Intertek</a:t>
            </a:r>
          </a:p>
        </p:txBody>
      </p:sp>
      <p:sp>
        <p:nvSpPr>
          <p:cNvPr id="6" name="TextBox 5"/>
          <p:cNvSpPr txBox="1"/>
          <p:nvPr/>
        </p:nvSpPr>
        <p:spPr>
          <a:xfrm>
            <a:off x="5042323" y="1696554"/>
            <a:ext cx="6589695" cy="3693319"/>
          </a:xfrm>
          <a:prstGeom prst="rect">
            <a:avLst/>
          </a:prstGeom>
          <a:noFill/>
        </p:spPr>
        <p:txBody>
          <a:bodyPr wrap="square" rtlCol="0">
            <a:spAutoFit/>
          </a:bodyPr>
          <a:lstStyle/>
          <a:p>
            <a:pPr marL="285750" indent="-285750" algn="just">
              <a:buFont typeface="Wingdings" panose="05000000000000000000" pitchFamily="2" charset="2"/>
              <a:buChar char="Ø"/>
            </a:pPr>
            <a:r>
              <a:rPr lang="en-US" sz="2600" dirty="0" smtClean="0">
                <a:solidFill>
                  <a:schemeClr val="tx1">
                    <a:lumMod val="75000"/>
                  </a:schemeClr>
                </a:solidFill>
              </a:rPr>
              <a:t>Tested </a:t>
            </a:r>
            <a:r>
              <a:rPr lang="en-US" sz="2600" dirty="0">
                <a:solidFill>
                  <a:schemeClr val="tx1">
                    <a:lumMod val="75000"/>
                  </a:schemeClr>
                </a:solidFill>
              </a:rPr>
              <a:t>as Per ASTM E2180-07 (Anti-fungal testing)</a:t>
            </a:r>
          </a:p>
          <a:p>
            <a:pPr algn="just"/>
            <a:endParaRPr lang="en-US" sz="2600" dirty="0" smtClean="0">
              <a:solidFill>
                <a:schemeClr val="tx1">
                  <a:lumMod val="75000"/>
                </a:schemeClr>
              </a:solidFill>
            </a:endParaRPr>
          </a:p>
          <a:p>
            <a:pPr marL="285750" indent="-285750" algn="just">
              <a:buFont typeface="Wingdings" panose="05000000000000000000" pitchFamily="2" charset="2"/>
              <a:buChar char="Ø"/>
            </a:pPr>
            <a:r>
              <a:rPr lang="en-US" sz="2600" dirty="0" smtClean="0">
                <a:solidFill>
                  <a:schemeClr val="tx1">
                    <a:lumMod val="75000"/>
                  </a:schemeClr>
                </a:solidFill>
              </a:rPr>
              <a:t>At </a:t>
            </a:r>
            <a:r>
              <a:rPr lang="en-US" sz="2600" dirty="0">
                <a:solidFill>
                  <a:schemeClr val="tx1">
                    <a:lumMod val="75000"/>
                  </a:schemeClr>
                </a:solidFill>
              </a:rPr>
              <a:t>1% and 2% </a:t>
            </a:r>
          </a:p>
          <a:p>
            <a:pPr marL="285750" indent="-285750" algn="just">
              <a:buFont typeface="Wingdings" panose="05000000000000000000" pitchFamily="2" charset="2"/>
              <a:buChar char="Ø"/>
            </a:pPr>
            <a:endParaRPr lang="en-US" sz="2600" dirty="0" smtClean="0">
              <a:solidFill>
                <a:schemeClr val="tx1">
                  <a:lumMod val="75000"/>
                </a:schemeClr>
              </a:solidFill>
            </a:endParaRPr>
          </a:p>
          <a:p>
            <a:pPr marL="285750" indent="-285750" algn="just">
              <a:buFont typeface="Wingdings" panose="05000000000000000000" pitchFamily="2" charset="2"/>
              <a:buChar char="Ø"/>
            </a:pPr>
            <a:r>
              <a:rPr lang="en-US" sz="2600" dirty="0" smtClean="0">
                <a:solidFill>
                  <a:schemeClr val="tx1">
                    <a:lumMod val="75000"/>
                  </a:schemeClr>
                </a:solidFill>
              </a:rPr>
              <a:t>Tested against </a:t>
            </a:r>
            <a:r>
              <a:rPr lang="en-US" sz="2600" i="1" dirty="0" err="1" smtClean="0">
                <a:solidFill>
                  <a:schemeClr val="tx1">
                    <a:lumMod val="75000"/>
                  </a:schemeClr>
                </a:solidFill>
              </a:rPr>
              <a:t>A.niger</a:t>
            </a:r>
            <a:r>
              <a:rPr lang="en-US" sz="2600" i="1" dirty="0" smtClean="0">
                <a:solidFill>
                  <a:schemeClr val="tx1">
                    <a:lumMod val="75000"/>
                  </a:schemeClr>
                </a:solidFill>
              </a:rPr>
              <a:t> </a:t>
            </a:r>
            <a:r>
              <a:rPr lang="en-US" sz="2600" dirty="0" smtClean="0">
                <a:solidFill>
                  <a:schemeClr val="tx1">
                    <a:lumMod val="75000"/>
                  </a:schemeClr>
                </a:solidFill>
              </a:rPr>
              <a:t>Fungus</a:t>
            </a:r>
          </a:p>
          <a:p>
            <a:pPr marL="285750" indent="-285750" algn="just">
              <a:buFont typeface="Wingdings" panose="05000000000000000000" pitchFamily="2" charset="2"/>
              <a:buChar char="Ø"/>
            </a:pPr>
            <a:endParaRPr lang="en-US" sz="2600" dirty="0">
              <a:solidFill>
                <a:schemeClr val="tx1">
                  <a:lumMod val="75000"/>
                </a:schemeClr>
              </a:solidFill>
            </a:endParaRPr>
          </a:p>
          <a:p>
            <a:pPr marL="285750" indent="-285750" algn="just">
              <a:buFont typeface="Wingdings" panose="05000000000000000000" pitchFamily="2" charset="2"/>
              <a:buChar char="Ø"/>
            </a:pPr>
            <a:r>
              <a:rPr lang="en-US" sz="2600" dirty="0" smtClean="0">
                <a:solidFill>
                  <a:schemeClr val="tx1">
                    <a:lumMod val="75000"/>
                  </a:schemeClr>
                </a:solidFill>
              </a:rPr>
              <a:t>Achieved</a:t>
            </a:r>
            <a:r>
              <a:rPr lang="en-US" sz="2600" b="1" dirty="0" smtClean="0">
                <a:solidFill>
                  <a:schemeClr val="tx1">
                    <a:lumMod val="75000"/>
                  </a:schemeClr>
                </a:solidFill>
              </a:rPr>
              <a:t> &gt;99.99% </a:t>
            </a:r>
            <a:r>
              <a:rPr lang="en-US" sz="2600" dirty="0" smtClean="0">
                <a:solidFill>
                  <a:schemeClr val="tx1">
                    <a:lumMod val="75000"/>
                  </a:schemeClr>
                </a:solidFill>
              </a:rPr>
              <a:t>in fungal reduction at both concentrations</a:t>
            </a:r>
          </a:p>
        </p:txBody>
      </p:sp>
      <p:sp>
        <p:nvSpPr>
          <p:cNvPr id="7" name="Rectangle 6"/>
          <p:cNvSpPr/>
          <p:nvPr/>
        </p:nvSpPr>
        <p:spPr>
          <a:xfrm>
            <a:off x="4674472" y="6581001"/>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722811" cy="763301"/>
          </a:xfrm>
          <a:prstGeom prst="rect">
            <a:avLst/>
          </a:prstGeom>
        </p:spPr>
      </p:pic>
      <p:pic>
        <p:nvPicPr>
          <p:cNvPr id="9" name="Picture 9"/>
          <p:cNvPicPr>
            <a:picLocks noChangeAspect="1"/>
          </p:cNvPicPr>
          <p:nvPr/>
        </p:nvPicPr>
        <p:blipFill>
          <a:blip r:embed="rId5"/>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215364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3581" y="99885"/>
            <a:ext cx="6451500" cy="646331"/>
          </a:xfrm>
          <a:prstGeom prst="rect">
            <a:avLst/>
          </a:prstGeom>
        </p:spPr>
        <p:txBody>
          <a:bodyPr vert="horz" lIns="91440" tIns="45720" rIns="91440" bIns="45720" rtlCol="0" anchor="t">
            <a:noAutofit/>
          </a:bodyPr>
          <a:lstStyle/>
          <a:p>
            <a:pPr algn="ctr">
              <a:lnSpc>
                <a:spcPct val="90000"/>
              </a:lnSpc>
              <a:spcBef>
                <a:spcPct val="0"/>
              </a:spcBef>
            </a:pPr>
            <a:r>
              <a:rPr lang="en-GB" sz="4400" dirty="0">
                <a:solidFill>
                  <a:srgbClr val="00B0F0"/>
                </a:solidFill>
                <a:ea typeface="+mj-ea"/>
                <a:cs typeface="+mj-cs"/>
              </a:rPr>
              <a:t>Company Overview</a:t>
            </a:r>
          </a:p>
        </p:txBody>
      </p:sp>
      <p:sp>
        <p:nvSpPr>
          <p:cNvPr id="8" name="Rectangle 7"/>
          <p:cNvSpPr/>
          <p:nvPr/>
        </p:nvSpPr>
        <p:spPr>
          <a:xfrm>
            <a:off x="264116" y="815294"/>
            <a:ext cx="9454793" cy="5497018"/>
          </a:xfrm>
          <a:prstGeom prst="rect">
            <a:avLst/>
          </a:prstGeom>
        </p:spPr>
        <p:txBody>
          <a:bodyPr wrap="square">
            <a:spAutoFit/>
          </a:bodyPr>
          <a:lstStyle/>
          <a:p>
            <a:pPr marL="742932" lvl="1" indent="-285744" algn="just">
              <a:lnSpc>
                <a:spcPct val="150000"/>
              </a:lnSpc>
              <a:spcBef>
                <a:spcPct val="20000"/>
              </a:spcBef>
              <a:buClr>
                <a:srgbClr val="00B0F0"/>
              </a:buClr>
              <a:buSzPct val="141000"/>
              <a:buFont typeface="Arial" charset="0"/>
              <a:buChar char="•"/>
            </a:pPr>
            <a:endParaRPr lang="en-US" sz="1400" dirty="0">
              <a:latin typeface="Calibri" pitchFamily="34" charset="0"/>
              <a:cs typeface="Calibri" pitchFamily="34" charset="0"/>
            </a:endParaRPr>
          </a:p>
          <a:p>
            <a:pPr marL="742932" lvl="1" indent="-285744" algn="just">
              <a:lnSpc>
                <a:spcPct val="150000"/>
              </a:lnSpc>
              <a:spcBef>
                <a:spcPct val="20000"/>
              </a:spcBef>
              <a:buClr>
                <a:srgbClr val="00B0F0"/>
              </a:buClr>
              <a:buSzPct val="141000"/>
              <a:buFont typeface="Arial" charset="0"/>
              <a:buChar char="•"/>
            </a:pPr>
            <a:r>
              <a:rPr lang="en-US" dirty="0">
                <a:solidFill>
                  <a:prstClr val="black"/>
                </a:solidFill>
                <a:latin typeface="Calibri" panose="020F0502020204030204" pitchFamily="34" charset="0"/>
                <a:cs typeface="Calibri" panose="020F0502020204030204" pitchFamily="34" charset="0"/>
              </a:rPr>
              <a:t>Established in 1995 – 35 direct staff </a:t>
            </a:r>
          </a:p>
          <a:p>
            <a:pPr marL="742932" lvl="1" indent="-285744" algn="just">
              <a:lnSpc>
                <a:spcPct val="150000"/>
              </a:lnSpc>
              <a:spcBef>
                <a:spcPct val="20000"/>
              </a:spcBef>
              <a:buClr>
                <a:srgbClr val="00B0F0"/>
              </a:buClr>
              <a:buSzPct val="141000"/>
              <a:buFont typeface="Arial" charset="0"/>
              <a:buChar char="•"/>
            </a:pPr>
            <a:r>
              <a:rPr lang="en-US" dirty="0">
                <a:solidFill>
                  <a:prstClr val="black"/>
                </a:solidFill>
                <a:latin typeface="Calibri" panose="020F0502020204030204" pitchFamily="34" charset="0"/>
                <a:cs typeface="Calibri" panose="020F0502020204030204" pitchFamily="34" charset="0"/>
              </a:rPr>
              <a:t>Global Brands including d</a:t>
            </a:r>
            <a:r>
              <a:rPr lang="en-US" baseline="-25000" dirty="0">
                <a:solidFill>
                  <a:prstClr val="black"/>
                </a:solidFill>
                <a:latin typeface="Calibri" panose="020F0502020204030204" pitchFamily="34" charset="0"/>
                <a:cs typeface="Calibri" panose="020F0502020204030204" pitchFamily="34" charset="0"/>
              </a:rPr>
              <a:t>2</a:t>
            </a:r>
            <a:r>
              <a:rPr lang="en-US" dirty="0">
                <a:solidFill>
                  <a:prstClr val="black"/>
                </a:solidFill>
                <a:latin typeface="Calibri" panose="020F0502020204030204" pitchFamily="34" charset="0"/>
                <a:cs typeface="Calibri" panose="020F0502020204030204" pitchFamily="34" charset="0"/>
              </a:rPr>
              <a:t>w, d</a:t>
            </a:r>
            <a:r>
              <a:rPr lang="en-US" baseline="-25000" dirty="0">
                <a:solidFill>
                  <a:prstClr val="black"/>
                </a:solidFill>
                <a:latin typeface="Calibri" panose="020F0502020204030204" pitchFamily="34" charset="0"/>
                <a:cs typeface="Calibri" panose="020F0502020204030204" pitchFamily="34" charset="0"/>
              </a:rPr>
              <a:t>2</a:t>
            </a:r>
            <a:r>
              <a:rPr lang="en-US" dirty="0">
                <a:solidFill>
                  <a:prstClr val="black"/>
                </a:solidFill>
                <a:latin typeface="Calibri" panose="020F0502020204030204" pitchFamily="34" charset="0"/>
                <a:cs typeface="Calibri" panose="020F0502020204030204" pitchFamily="34" charset="0"/>
              </a:rPr>
              <a:t>p, d</a:t>
            </a:r>
            <a:r>
              <a:rPr lang="en-US" baseline="-25000" dirty="0">
                <a:solidFill>
                  <a:prstClr val="black"/>
                </a:solidFill>
                <a:latin typeface="Calibri" panose="020F0502020204030204" pitchFamily="34" charset="0"/>
                <a:cs typeface="Calibri" panose="020F0502020204030204" pitchFamily="34" charset="0"/>
              </a:rPr>
              <a:t>2</a:t>
            </a:r>
            <a:r>
              <a:rPr lang="en-US" dirty="0">
                <a:solidFill>
                  <a:prstClr val="black"/>
                </a:solidFill>
                <a:latin typeface="Calibri" panose="020F0502020204030204" pitchFamily="34" charset="0"/>
                <a:cs typeface="Calibri" panose="020F0502020204030204" pitchFamily="34" charset="0"/>
              </a:rPr>
              <a:t>c and d</a:t>
            </a:r>
            <a:r>
              <a:rPr lang="en-US" baseline="-25000" dirty="0">
                <a:solidFill>
                  <a:prstClr val="black"/>
                </a:solidFill>
                <a:latin typeface="Calibri" panose="020F0502020204030204" pitchFamily="34" charset="0"/>
                <a:cs typeface="Calibri" panose="020F0502020204030204" pitchFamily="34" charset="0"/>
              </a:rPr>
              <a:t>2</a:t>
            </a:r>
            <a:r>
              <a:rPr lang="en-US" dirty="0">
                <a:solidFill>
                  <a:prstClr val="black"/>
                </a:solidFill>
                <a:latin typeface="Calibri" panose="020F0502020204030204" pitchFamily="34" charset="0"/>
                <a:cs typeface="Calibri" panose="020F0502020204030204" pitchFamily="34" charset="0"/>
              </a:rPr>
              <a:t>t</a:t>
            </a:r>
          </a:p>
          <a:p>
            <a:pPr marL="742932" lvl="1" indent="-285744" algn="just">
              <a:lnSpc>
                <a:spcPct val="150000"/>
              </a:lnSpc>
              <a:spcBef>
                <a:spcPct val="20000"/>
              </a:spcBef>
              <a:buClr>
                <a:srgbClr val="00B0F0"/>
              </a:buClr>
              <a:buSzPct val="141000"/>
              <a:buFont typeface="Arial" pitchFamily="34" charset="0"/>
              <a:buChar char="•"/>
            </a:pPr>
            <a:r>
              <a:rPr lang="en-GB" dirty="0">
                <a:solidFill>
                  <a:prstClr val="black"/>
                </a:solidFill>
                <a:latin typeface="Calibri" panose="020F0502020204030204" pitchFamily="34" charset="0"/>
                <a:cs typeface="Calibri" panose="020F0502020204030204" pitchFamily="34" charset="0"/>
              </a:rPr>
              <a:t>The London Stock Exchange Listing since 2000 – LSE: </a:t>
            </a:r>
            <a:r>
              <a:rPr lang="en-US" dirty="0">
                <a:solidFill>
                  <a:prstClr val="black"/>
                </a:solidFill>
                <a:latin typeface="Calibri" panose="020F0502020204030204" pitchFamily="34" charset="0"/>
                <a:cs typeface="Calibri" panose="020F0502020204030204" pitchFamily="34" charset="0"/>
              </a:rPr>
              <a:t> SYM (LON) </a:t>
            </a:r>
          </a:p>
          <a:p>
            <a:pPr marL="742932" lvl="1" indent="-285744" algn="just">
              <a:lnSpc>
                <a:spcPct val="150000"/>
              </a:lnSpc>
              <a:spcBef>
                <a:spcPct val="20000"/>
              </a:spcBef>
              <a:buClr>
                <a:srgbClr val="00B0F0"/>
              </a:buClr>
              <a:buSzPct val="141000"/>
              <a:buFont typeface="Arial" pitchFamily="34" charset="0"/>
              <a:buChar char="•"/>
            </a:pPr>
            <a:r>
              <a:rPr lang="en-US" dirty="0">
                <a:solidFill>
                  <a:prstClr val="black"/>
                </a:solidFill>
                <a:latin typeface="Calibri" panose="020F0502020204030204" pitchFamily="34" charset="0"/>
                <a:cs typeface="Calibri" panose="020F0502020204030204" pitchFamily="34" charset="0"/>
              </a:rPr>
              <a:t>More than 200,000 </a:t>
            </a:r>
            <a:r>
              <a:rPr lang="en-US" dirty="0" err="1">
                <a:solidFill>
                  <a:prstClr val="black"/>
                </a:solidFill>
                <a:latin typeface="Calibri" panose="020F0502020204030204" pitchFamily="34" charset="0"/>
                <a:cs typeface="Calibri" panose="020F0502020204030204" pitchFamily="34" charset="0"/>
              </a:rPr>
              <a:t>tonnes</a:t>
            </a:r>
            <a:r>
              <a:rPr lang="en-US" dirty="0">
                <a:solidFill>
                  <a:prstClr val="black"/>
                </a:solidFill>
                <a:latin typeface="Calibri" panose="020F0502020204030204" pitchFamily="34" charset="0"/>
                <a:cs typeface="Calibri" panose="020F0502020204030204" pitchFamily="34" charset="0"/>
              </a:rPr>
              <a:t> treated yearly and in nearly 100 countries </a:t>
            </a:r>
          </a:p>
          <a:p>
            <a:pPr marL="742932" lvl="1" indent="-285744" algn="just">
              <a:lnSpc>
                <a:spcPct val="150000"/>
              </a:lnSpc>
              <a:spcBef>
                <a:spcPct val="20000"/>
              </a:spcBef>
              <a:buClr>
                <a:srgbClr val="00B0F0"/>
              </a:buClr>
              <a:buSzPct val="141000"/>
              <a:buFont typeface="Arial" charset="0"/>
              <a:buChar char="•"/>
            </a:pPr>
            <a:r>
              <a:rPr lang="en-US" dirty="0">
                <a:solidFill>
                  <a:prstClr val="black"/>
                </a:solidFill>
                <a:latin typeface="Calibri" panose="020F0502020204030204" pitchFamily="34" charset="0"/>
                <a:cs typeface="Calibri" panose="020F0502020204030204" pitchFamily="34" charset="0"/>
              </a:rPr>
              <a:t>ESMA, SASO Quality Marks and ECO label </a:t>
            </a:r>
          </a:p>
          <a:p>
            <a:pPr marL="742932" lvl="1" indent="-285744" algn="just">
              <a:lnSpc>
                <a:spcPct val="150000"/>
              </a:lnSpc>
              <a:spcBef>
                <a:spcPct val="20000"/>
              </a:spcBef>
              <a:buClr>
                <a:srgbClr val="00B0F0"/>
              </a:buClr>
              <a:buSzPct val="141000"/>
              <a:buFont typeface="Arial" charset="0"/>
              <a:buChar char="•"/>
            </a:pPr>
            <a:r>
              <a:rPr lang="en-GB" dirty="0">
                <a:solidFill>
                  <a:prstClr val="black"/>
                </a:solidFill>
                <a:latin typeface="Calibri" panose="020F0502020204030204" pitchFamily="34" charset="0"/>
                <a:cs typeface="Calibri" panose="020F0502020204030204" pitchFamily="34" charset="0"/>
              </a:rPr>
              <a:t>High-Tech test facilities in Symphony’s own laboratory </a:t>
            </a:r>
          </a:p>
          <a:p>
            <a:pPr marL="742932" lvl="1" indent="-285744" algn="just">
              <a:lnSpc>
                <a:spcPct val="150000"/>
              </a:lnSpc>
              <a:spcBef>
                <a:spcPct val="20000"/>
              </a:spcBef>
              <a:buClr>
                <a:srgbClr val="00B0F0"/>
              </a:buClr>
              <a:buSzPct val="141000"/>
              <a:buFont typeface="Arial" charset="0"/>
              <a:buChar char="•"/>
            </a:pPr>
            <a:r>
              <a:rPr lang="en-US" dirty="0">
                <a:solidFill>
                  <a:prstClr val="black"/>
                </a:solidFill>
                <a:latin typeface="Calibri" panose="020F0502020204030204" pitchFamily="34" charset="0"/>
                <a:cs typeface="Calibri" panose="020F0502020204030204" pitchFamily="34" charset="0"/>
              </a:rPr>
              <a:t>Symphony is ISO:9001 and ISO:14001 accredited </a:t>
            </a:r>
          </a:p>
          <a:p>
            <a:pPr marL="742932" lvl="1" indent="-285744" algn="just">
              <a:lnSpc>
                <a:spcPct val="150000"/>
              </a:lnSpc>
              <a:spcBef>
                <a:spcPct val="20000"/>
              </a:spcBef>
              <a:buClr>
                <a:srgbClr val="00B0F0"/>
              </a:buClr>
              <a:buSzPct val="141000"/>
              <a:buFont typeface="Arial" charset="0"/>
              <a:buChar char="•"/>
            </a:pPr>
            <a:r>
              <a:rPr lang="en-US" dirty="0">
                <a:solidFill>
                  <a:prstClr val="black"/>
                </a:solidFill>
                <a:latin typeface="Calibri" panose="020F0502020204030204" pitchFamily="34" charset="0"/>
                <a:cs typeface="Calibri" panose="020F0502020204030204" pitchFamily="34" charset="0"/>
              </a:rPr>
              <a:t>Partner in the EU </a:t>
            </a:r>
            <a:r>
              <a:rPr lang="en-US" dirty="0" err="1">
                <a:solidFill>
                  <a:prstClr val="black"/>
                </a:solidFill>
                <a:latin typeface="Calibri" panose="020F0502020204030204" pitchFamily="34" charset="0"/>
                <a:cs typeface="Calibri" panose="020F0502020204030204" pitchFamily="34" charset="0"/>
              </a:rPr>
              <a:t>Oxomar</a:t>
            </a:r>
            <a:r>
              <a:rPr lang="en-US" dirty="0">
                <a:solidFill>
                  <a:prstClr val="black"/>
                </a:solidFill>
                <a:latin typeface="Calibri" panose="020F0502020204030204" pitchFamily="34" charset="0"/>
                <a:cs typeface="Calibri" panose="020F0502020204030204" pitchFamily="34" charset="0"/>
              </a:rPr>
              <a:t> Project </a:t>
            </a:r>
          </a:p>
          <a:p>
            <a:pPr marL="742932" lvl="1" indent="-285744" algn="just">
              <a:lnSpc>
                <a:spcPct val="150000"/>
              </a:lnSpc>
              <a:spcBef>
                <a:spcPct val="20000"/>
              </a:spcBef>
              <a:buClr>
                <a:srgbClr val="00B0F0"/>
              </a:buClr>
              <a:buSzPct val="141000"/>
              <a:buFont typeface="Arial" charset="0"/>
              <a:buChar char="•"/>
            </a:pPr>
            <a:r>
              <a:rPr lang="en-GB" dirty="0">
                <a:solidFill>
                  <a:prstClr val="black"/>
                </a:solidFill>
                <a:latin typeface="Calibri" panose="020F0502020204030204" pitchFamily="34" charset="0"/>
                <a:cs typeface="Calibri" panose="020F0502020204030204" pitchFamily="34" charset="0"/>
              </a:rPr>
              <a:t>d2w is the only Oxo-biodegradable additive with the Internationally-recognised ABNT Eco-Label for environmental quality</a:t>
            </a:r>
            <a:endParaRPr lang="en-US" dirty="0">
              <a:solidFill>
                <a:prstClr val="black"/>
              </a:solidFill>
              <a:latin typeface="Calibri" panose="020F0502020204030204" pitchFamily="34" charset="0"/>
              <a:cs typeface="Calibri" panose="020F0502020204030204" pitchFamily="34" charset="0"/>
            </a:endParaRPr>
          </a:p>
          <a:p>
            <a:pPr marL="742932" lvl="1" indent="-285744" algn="just">
              <a:lnSpc>
                <a:spcPct val="150000"/>
              </a:lnSpc>
              <a:spcBef>
                <a:spcPct val="20000"/>
              </a:spcBef>
              <a:buClr>
                <a:srgbClr val="00759B"/>
              </a:buClr>
              <a:buSzPct val="141000"/>
              <a:buFont typeface="Arial" charset="0"/>
              <a:buChar char="•"/>
            </a:pPr>
            <a:endParaRPr lang="en-US" dirty="0">
              <a:solidFill>
                <a:prstClr val="black"/>
              </a:solidFill>
              <a:latin typeface="Calibri" panose="020F0502020204030204" pitchFamily="34" charset="0"/>
              <a:cs typeface="Calibri" panose="020F0502020204030204" pitchFamily="34" charset="0"/>
            </a:endParaRPr>
          </a:p>
        </p:txBody>
      </p:sp>
      <p:sp>
        <p:nvSpPr>
          <p:cNvPr id="9" name="TextBox 8"/>
          <p:cNvSpPr txBox="1"/>
          <p:nvPr/>
        </p:nvSpPr>
        <p:spPr>
          <a:xfrm>
            <a:off x="4064071" y="811656"/>
            <a:ext cx="3890469" cy="5539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b="1" dirty="0">
                <a:solidFill>
                  <a:srgbClr val="00B0F0"/>
                </a:solidFill>
                <a:latin typeface="Calibri" pitchFamily="34" charset="0"/>
                <a:cs typeface="Calibri" pitchFamily="34" charset="0"/>
              </a:rPr>
              <a:t>Symphony Environmental Technologies Plc </a:t>
            </a:r>
          </a:p>
          <a:p>
            <a:pPr algn="ctr"/>
            <a:r>
              <a:rPr lang="en-GB" sz="1400" b="1" dirty="0">
                <a:solidFill>
                  <a:srgbClr val="00B0F0"/>
                </a:solidFill>
                <a:latin typeface="Calibri" pitchFamily="34" charset="0"/>
                <a:cs typeface="Calibri" pitchFamily="34" charset="0"/>
              </a:rPr>
              <a:t>A British Public Company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94245" y="1163651"/>
            <a:ext cx="522627" cy="283783"/>
          </a:xfrm>
          <a:prstGeom prst="rect">
            <a:avLst/>
          </a:prstGeom>
        </p:spPr>
      </p:pic>
      <p:pic>
        <p:nvPicPr>
          <p:cNvPr id="11" name="Picture 10"/>
          <p:cNvPicPr>
            <a:picLocks noChangeAspect="1"/>
          </p:cNvPicPr>
          <p:nvPr/>
        </p:nvPicPr>
        <p:blipFill>
          <a:blip r:embed="rId3"/>
          <a:stretch>
            <a:fillRect/>
          </a:stretch>
        </p:blipFill>
        <p:spPr>
          <a:xfrm>
            <a:off x="2819293" y="5980501"/>
            <a:ext cx="353601" cy="49504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305" y="5980501"/>
            <a:ext cx="635577" cy="5017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79" y="5959656"/>
            <a:ext cx="539891" cy="52261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5464" y="5980501"/>
            <a:ext cx="1555973" cy="56461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3752" y="5950679"/>
            <a:ext cx="493380" cy="588347"/>
          </a:xfrm>
          <a:prstGeom prst="rect">
            <a:avLst/>
          </a:prstGeom>
        </p:spPr>
      </p:pic>
      <p:pic>
        <p:nvPicPr>
          <p:cNvPr id="16" name="image15.png"/>
          <p:cNvPicPr>
            <a:picLocks noChangeAspect="1"/>
          </p:cNvPicPr>
          <p:nvPr/>
        </p:nvPicPr>
        <p:blipFill>
          <a:blip r:embed="rId8" cstate="print">
            <a:extLst/>
          </a:blip>
          <a:stretch>
            <a:fillRect/>
          </a:stretch>
        </p:blipFill>
        <p:spPr>
          <a:xfrm>
            <a:off x="2140004" y="5967202"/>
            <a:ext cx="591210" cy="591210"/>
          </a:xfrm>
          <a:prstGeom prst="rect">
            <a:avLst/>
          </a:prstGeom>
          <a:ln w="12700">
            <a:miter lim="400000"/>
          </a:ln>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7625" y="6015559"/>
            <a:ext cx="1771681" cy="350913"/>
          </a:xfrm>
          <a:prstGeom prst="rect">
            <a:avLst/>
          </a:prstGeom>
        </p:spPr>
      </p:pic>
      <p:pic>
        <p:nvPicPr>
          <p:cNvPr id="18" name="Picture 25" descr="Society of Plastics Engineers higher res transparent.png"/>
          <p:cNvPicPr>
            <a:picLocks noChangeAspect="1"/>
          </p:cNvPicPr>
          <p:nvPr/>
        </p:nvPicPr>
        <p:blipFill>
          <a:blip r:embed="rId10" cstate="print"/>
          <a:srcRect/>
          <a:stretch>
            <a:fillRect/>
          </a:stretch>
        </p:blipFill>
        <p:spPr bwMode="auto">
          <a:xfrm>
            <a:off x="9044334" y="5987234"/>
            <a:ext cx="471037" cy="449504"/>
          </a:xfrm>
          <a:prstGeom prst="rect">
            <a:avLst/>
          </a:prstGeom>
          <a:noFill/>
          <a:ln w="9525">
            <a:noFill/>
            <a:miter lim="800000"/>
            <a:headEnd/>
            <a:tailEnd/>
          </a:ln>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9781" y="6081555"/>
            <a:ext cx="477480" cy="284917"/>
          </a:xfrm>
          <a:prstGeom prst="rect">
            <a:avLst/>
          </a:prstGeom>
        </p:spPr>
      </p:pic>
      <p:sp>
        <p:nvSpPr>
          <p:cNvPr id="20" name="Rectangle 19"/>
          <p:cNvSpPr/>
          <p:nvPr/>
        </p:nvSpPr>
        <p:spPr>
          <a:xfrm>
            <a:off x="4604896" y="6581001"/>
            <a:ext cx="2428870" cy="276999"/>
          </a:xfrm>
          <a:prstGeom prst="rect">
            <a:avLst/>
          </a:prstGeom>
        </p:spPr>
        <p:txBody>
          <a:bodyPr wrap="none">
            <a:spAutoFit/>
          </a:bodyPr>
          <a:lstStyle/>
          <a:p>
            <a:pPr rtl="0">
              <a:defRPr/>
            </a:pPr>
            <a:r>
              <a:rPr lang="en-GB" sz="1200" dirty="0"/>
              <a:t>Copyright Symphony Environmental</a:t>
            </a:r>
          </a:p>
        </p:txBody>
      </p:sp>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625775">
            <a:off x="8356461" y="1405364"/>
            <a:ext cx="969135" cy="940024"/>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40977" y="746659"/>
            <a:ext cx="720457" cy="1240699"/>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22172" y="1241609"/>
            <a:ext cx="1100878" cy="1162547"/>
          </a:xfrm>
          <a:prstGeom prst="rect">
            <a:avLst/>
          </a:prstGeom>
        </p:spPr>
      </p:pic>
      <p:pic>
        <p:nvPicPr>
          <p:cNvPr id="26" name="Picture 25"/>
          <p:cNvPicPr/>
          <p:nvPr/>
        </p:nvPicPr>
        <p:blipFill>
          <a:blip r:embed="rId15" cstate="print">
            <a:extLst>
              <a:ext uri="{28A0092B-C50C-407E-A947-70E740481C1C}">
                <a14:useLocalDpi xmlns:a14="http://schemas.microsoft.com/office/drawing/2010/main" val="0"/>
              </a:ext>
            </a:extLst>
          </a:blip>
          <a:stretch>
            <a:fillRect/>
          </a:stretch>
        </p:blipFill>
        <p:spPr>
          <a:xfrm rot="455234">
            <a:off x="9255333" y="2030335"/>
            <a:ext cx="1153956" cy="1135911"/>
          </a:xfrm>
          <a:prstGeom prst="rect">
            <a:avLst/>
          </a:prstGeom>
          <a:ln>
            <a:noFill/>
          </a:ln>
          <a:effectLst>
            <a:outerShdw blurRad="292100" dist="139700" dir="2700000" algn="tl" rotWithShape="0">
              <a:srgbClr val="333333">
                <a:alpha val="65000"/>
              </a:srgbClr>
            </a:outerShdw>
          </a:effectLst>
        </p:spPr>
      </p:pic>
      <p:pic>
        <p:nvPicPr>
          <p:cNvPr id="27" name="Picture 9"/>
          <p:cNvPicPr>
            <a:picLocks noChangeAspect="1"/>
          </p:cNvPicPr>
          <p:nvPr/>
        </p:nvPicPr>
        <p:blipFill>
          <a:blip r:embed="rId16"/>
          <a:stretch>
            <a:fillRect/>
          </a:stretch>
        </p:blipFill>
        <p:spPr>
          <a:xfrm>
            <a:off x="10406493" y="167387"/>
            <a:ext cx="1627906" cy="647907"/>
          </a:xfrm>
          <a:prstGeom prst="rect">
            <a:avLst/>
          </a:prstGeom>
          <a:noFill/>
          <a:ln cap="flat">
            <a:noFill/>
          </a:ln>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Tree>
    <p:extLst>
      <p:ext uri="{BB962C8B-B14F-4D97-AF65-F5344CB8AC3E}">
        <p14:creationId xmlns:p14="http://schemas.microsoft.com/office/powerpoint/2010/main" val="720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246" y="425596"/>
            <a:ext cx="9548797" cy="861774"/>
          </a:xfrm>
          <a:prstGeom prst="rect">
            <a:avLst/>
          </a:prstGeom>
          <a:noFill/>
          <a:ln w="28575" algn="ctr">
            <a:noFill/>
            <a:miter lim="800000"/>
            <a:headEnd/>
            <a:tailEnd/>
          </a:ln>
        </p:spPr>
        <p:txBody>
          <a:bodyPr wrap="square" lIns="0" tIns="0" rIns="0" bIns="0">
            <a:spAutoFit/>
          </a:bodyPr>
          <a:lstStyle/>
          <a:p>
            <a:pPr algn="ctr">
              <a:spcBef>
                <a:spcPct val="0"/>
              </a:spcBef>
            </a:pPr>
            <a:r>
              <a:rPr lang="en-GB" sz="2800" b="1" dirty="0" smtClean="0">
                <a:solidFill>
                  <a:srgbClr val="00B0F0"/>
                </a:solidFill>
                <a:cs typeface="Calibri" pitchFamily="34" charset="0"/>
              </a:rPr>
              <a:t>Independent ASTM E2180-07 (Anti-Fungal) </a:t>
            </a:r>
            <a:r>
              <a:rPr lang="en-GB" sz="2800" b="1" dirty="0">
                <a:solidFill>
                  <a:srgbClr val="00B0F0"/>
                </a:solidFill>
                <a:cs typeface="Calibri" pitchFamily="34" charset="0"/>
              </a:rPr>
              <a:t>Lab Test Result </a:t>
            </a:r>
            <a:r>
              <a:rPr lang="en-GB" sz="2800" b="1" dirty="0" smtClean="0">
                <a:solidFill>
                  <a:srgbClr val="00B0F0"/>
                </a:solidFill>
                <a:cs typeface="Calibri" pitchFamily="34" charset="0"/>
              </a:rPr>
              <a:t>for Plaque Toothpaste Cap – 1% d2pAM 97941</a:t>
            </a:r>
            <a:endParaRPr lang="en-GB" sz="2800" b="1" dirty="0">
              <a:solidFill>
                <a:srgbClr val="00B0F0"/>
              </a:solidFill>
              <a:cs typeface="Calibri" pitchFamily="34" charset="0"/>
            </a:endParaRPr>
          </a:p>
        </p:txBody>
      </p:sp>
      <p:grpSp>
        <p:nvGrpSpPr>
          <p:cNvPr id="7" name="Group 6"/>
          <p:cNvGrpSpPr/>
          <p:nvPr/>
        </p:nvGrpSpPr>
        <p:grpSpPr>
          <a:xfrm>
            <a:off x="503739" y="1688754"/>
            <a:ext cx="10678226" cy="4293329"/>
            <a:chOff x="503739" y="1688754"/>
            <a:chExt cx="10678226" cy="4293329"/>
          </a:xfrm>
        </p:grpSpPr>
        <p:pic>
          <p:nvPicPr>
            <p:cNvPr id="5" name="Picture 4"/>
            <p:cNvPicPr>
              <a:picLocks noChangeAspect="1"/>
            </p:cNvPicPr>
            <p:nvPr/>
          </p:nvPicPr>
          <p:blipFill rotWithShape="1">
            <a:blip r:embed="rId2"/>
            <a:srcRect r="7267"/>
            <a:stretch/>
          </p:blipFill>
          <p:spPr>
            <a:xfrm>
              <a:off x="503739" y="1688754"/>
              <a:ext cx="5015613" cy="4293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5621752" y="1688754"/>
              <a:ext cx="5560213" cy="4293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8" name="TextBox 7"/>
          <p:cNvSpPr txBox="1"/>
          <p:nvPr/>
        </p:nvSpPr>
        <p:spPr>
          <a:xfrm>
            <a:off x="9336691" y="3835418"/>
            <a:ext cx="1619634" cy="646331"/>
          </a:xfrm>
          <a:prstGeom prst="rect">
            <a:avLst/>
          </a:prstGeom>
          <a:noFill/>
        </p:spPr>
        <p:txBody>
          <a:bodyPr wrap="square" rtlCol="0">
            <a:spAutoFit/>
          </a:bodyPr>
          <a:lstStyle/>
          <a:p>
            <a:r>
              <a:rPr lang="en-US" b="1" dirty="0" smtClean="0"/>
              <a:t>99.08% Fungal Reduction </a:t>
            </a:r>
            <a:endParaRPr lang="en-GB" b="1" dirty="0"/>
          </a:p>
        </p:txBody>
      </p:sp>
    </p:spTree>
    <p:extLst>
      <p:ext uri="{BB962C8B-B14F-4D97-AF65-F5344CB8AC3E}">
        <p14:creationId xmlns:p14="http://schemas.microsoft.com/office/powerpoint/2010/main" val="2689779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467" y="294732"/>
            <a:ext cx="11792688" cy="1292662"/>
          </a:xfrm>
          <a:prstGeom prst="rect">
            <a:avLst/>
          </a:prstGeom>
          <a:noFill/>
          <a:ln w="28575" algn="ctr">
            <a:noFill/>
            <a:miter lim="800000"/>
            <a:headEnd/>
            <a:tailEnd/>
          </a:ln>
        </p:spPr>
        <p:txBody>
          <a:bodyPr wrap="square" lIns="0" tIns="0" rIns="0" bIns="0">
            <a:spAutoFit/>
          </a:bodyPr>
          <a:lstStyle/>
          <a:p>
            <a:pPr algn="ctr">
              <a:spcBef>
                <a:spcPct val="0"/>
              </a:spcBef>
            </a:pPr>
            <a:r>
              <a:rPr lang="en-GB" sz="2800" b="1" dirty="0">
                <a:solidFill>
                  <a:srgbClr val="00B0F0"/>
                </a:solidFill>
                <a:cs typeface="Calibri" pitchFamily="34" charset="0"/>
              </a:rPr>
              <a:t>Independent Lab Test Result for Latex Exam Glove</a:t>
            </a:r>
          </a:p>
          <a:p>
            <a:pPr algn="ctr">
              <a:spcBef>
                <a:spcPct val="0"/>
              </a:spcBef>
            </a:pPr>
            <a:r>
              <a:rPr lang="en-GB" sz="2800" b="1" dirty="0">
                <a:solidFill>
                  <a:srgbClr val="00B0F0"/>
                </a:solidFill>
                <a:cs typeface="Calibri" pitchFamily="34" charset="0"/>
              </a:rPr>
              <a:t> with 0.75% d2p </a:t>
            </a:r>
            <a:r>
              <a:rPr lang="en-GB" sz="2800" b="1" dirty="0" smtClean="0">
                <a:solidFill>
                  <a:srgbClr val="00B0F0"/>
                </a:solidFill>
                <a:cs typeface="Calibri" pitchFamily="34" charset="0"/>
              </a:rPr>
              <a:t>97010 (Fungal)</a:t>
            </a:r>
          </a:p>
          <a:p>
            <a:pPr algn="ctr">
              <a:spcBef>
                <a:spcPct val="0"/>
              </a:spcBef>
            </a:pPr>
            <a:endParaRPr lang="en-GB" sz="2800" b="1" dirty="0">
              <a:solidFill>
                <a:srgbClr val="00B0F0"/>
              </a:solidFill>
              <a:cs typeface="Calibri" pitchFamily="34" charset="0"/>
            </a:endParaRPr>
          </a:p>
        </p:txBody>
      </p:sp>
      <p:pic>
        <p:nvPicPr>
          <p:cNvPr id="3" name="Picture 2"/>
          <p:cNvPicPr>
            <a:picLocks noChangeAspect="1"/>
          </p:cNvPicPr>
          <p:nvPr/>
        </p:nvPicPr>
        <p:blipFill>
          <a:blip r:embed="rId2"/>
          <a:stretch>
            <a:fillRect/>
          </a:stretch>
        </p:blipFill>
        <p:spPr>
          <a:xfrm>
            <a:off x="1507583" y="1690878"/>
            <a:ext cx="7197725" cy="459503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6158811" y="1953862"/>
            <a:ext cx="1818216" cy="670275"/>
          </a:xfrm>
          <a:prstGeom prst="rect">
            <a:avLst/>
          </a:prstGeom>
        </p:spPr>
      </p:pic>
      <p:pic>
        <p:nvPicPr>
          <p:cNvPr id="5" name="Picture 4"/>
          <p:cNvPicPr>
            <a:picLocks noChangeAspect="1"/>
          </p:cNvPicPr>
          <p:nvPr/>
        </p:nvPicPr>
        <p:blipFill rotWithShape="1">
          <a:blip r:embed="rId4"/>
          <a:srcRect t="2822"/>
          <a:stretch/>
        </p:blipFill>
        <p:spPr>
          <a:xfrm>
            <a:off x="7191054" y="4642757"/>
            <a:ext cx="821267" cy="900030"/>
          </a:xfrm>
          <a:prstGeom prst="rect">
            <a:avLst/>
          </a:prstGeom>
        </p:spPr>
      </p:pic>
      <p:sp>
        <p:nvSpPr>
          <p:cNvPr id="6" name="Rectangle 5"/>
          <p:cNvSpPr/>
          <p:nvPr/>
        </p:nvSpPr>
        <p:spPr>
          <a:xfrm>
            <a:off x="4293774" y="6548900"/>
            <a:ext cx="2413609" cy="276999"/>
          </a:xfrm>
          <a:prstGeom prst="rect">
            <a:avLst/>
          </a:prstGeom>
        </p:spPr>
        <p:txBody>
          <a:bodyPr wrap="none">
            <a:spAutoFit/>
          </a:bodyPr>
          <a:lstStyle/>
          <a:p>
            <a:r>
              <a:rPr lang="en-GB" sz="1200" dirty="0">
                <a:solidFill>
                  <a:srgbClr val="002060"/>
                </a:solidFill>
              </a:rPr>
              <a:t>Copyright Symphony Environmental</a:t>
            </a:r>
          </a:p>
        </p:txBody>
      </p:sp>
      <p:sp>
        <p:nvSpPr>
          <p:cNvPr id="7" name="TextBox 6"/>
          <p:cNvSpPr txBox="1"/>
          <p:nvPr/>
        </p:nvSpPr>
        <p:spPr>
          <a:xfrm>
            <a:off x="9069572" y="3112973"/>
            <a:ext cx="2739656" cy="1200329"/>
          </a:xfrm>
          <a:prstGeom prst="rect">
            <a:avLst/>
          </a:prstGeom>
          <a:noFill/>
        </p:spPr>
        <p:txBody>
          <a:bodyPr wrap="square" rtlCol="0">
            <a:spAutoFit/>
          </a:bodyPr>
          <a:lstStyle/>
          <a:p>
            <a:pPr algn="ctr"/>
            <a:r>
              <a:rPr lang="en-US" sz="2400" b="1" dirty="0" smtClean="0">
                <a:solidFill>
                  <a:schemeClr val="bg2">
                    <a:lumMod val="10000"/>
                  </a:schemeClr>
                </a:solidFill>
              </a:rPr>
              <a:t>99.99% of Fungal Reduction Achieved </a:t>
            </a:r>
            <a:endParaRPr lang="en-GB" sz="2400" b="1" dirty="0">
              <a:solidFill>
                <a:schemeClr val="bg2">
                  <a:lumMod val="10000"/>
                </a:schemeClr>
              </a:solidFill>
            </a:endParaRPr>
          </a:p>
        </p:txBody>
      </p:sp>
      <p:pic>
        <p:nvPicPr>
          <p:cNvPr id="8" name="Picture 7"/>
          <p:cNvPicPr>
            <a:picLocks noChangeAspect="1"/>
          </p:cNvPicPr>
          <p:nvPr/>
        </p:nvPicPr>
        <p:blipFill>
          <a:blip r:embed="rId5"/>
          <a:stretch>
            <a:fillRect/>
          </a:stretch>
        </p:blipFill>
        <p:spPr>
          <a:xfrm>
            <a:off x="10406493" y="167387"/>
            <a:ext cx="1627906" cy="647907"/>
          </a:xfrm>
          <a:prstGeom prst="rect">
            <a:avLst/>
          </a:prstGeom>
          <a:noFill/>
          <a:ln cap="flat">
            <a:no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Tree>
    <p:extLst>
      <p:ext uri="{BB962C8B-B14F-4D97-AF65-F5344CB8AC3E}">
        <p14:creationId xmlns:p14="http://schemas.microsoft.com/office/powerpoint/2010/main" val="53886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1467" y="74645"/>
            <a:ext cx="4802823" cy="1408574"/>
          </a:xfrm>
          <a:prstGeom prst="rect">
            <a:avLst/>
          </a:prstGeom>
        </p:spPr>
      </p:pic>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4822" y="712197"/>
            <a:ext cx="7702704" cy="5863487"/>
          </a:xfrm>
          <a:prstGeom prst="rect">
            <a:avLst/>
          </a:prstGeom>
        </p:spPr>
      </p:pic>
      <p:sp>
        <p:nvSpPr>
          <p:cNvPr id="4" name="Rectangle 3"/>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pic>
        <p:nvPicPr>
          <p:cNvPr id="6" name="Picture 5"/>
          <p:cNvPicPr>
            <a:picLocks noChangeAspect="1"/>
          </p:cNvPicPr>
          <p:nvPr/>
        </p:nvPicPr>
        <p:blipFill>
          <a:blip r:embed="rId5"/>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343349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9360" y="845639"/>
            <a:ext cx="8596668" cy="72691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Calibri" panose="020F0502020204030204" pitchFamily="34" charset="0"/>
                <a:cs typeface="Calibri" panose="020F0502020204030204" pitchFamily="34" charset="0"/>
              </a:rPr>
              <a:t>Biological efficacy Fungicidal (ASTM E2180)</a:t>
            </a:r>
            <a:br>
              <a:rPr lang="en-GB" sz="3600" dirty="0" smtClean="0">
                <a:latin typeface="Calibri" panose="020F0502020204030204" pitchFamily="34" charset="0"/>
                <a:cs typeface="Calibri" panose="020F0502020204030204" pitchFamily="34" charset="0"/>
              </a:rPr>
            </a:br>
            <a:endParaRPr lang="en-GB" sz="3600" dirty="0">
              <a:latin typeface="Calibri" panose="020F0502020204030204" pitchFamily="34" charset="0"/>
              <a:cs typeface="Calibri" panose="020F0502020204030204" pitchFamily="34" charset="0"/>
            </a:endParaRPr>
          </a:p>
        </p:txBody>
      </p:sp>
      <p:sp>
        <p:nvSpPr>
          <p:cNvPr id="3" name="TextBox 2"/>
          <p:cNvSpPr txBox="1"/>
          <p:nvPr/>
        </p:nvSpPr>
        <p:spPr>
          <a:xfrm>
            <a:off x="-58413" y="5336814"/>
            <a:ext cx="6754525" cy="461665"/>
          </a:xfrm>
          <a:prstGeom prst="rect">
            <a:avLst/>
          </a:prstGeom>
          <a:noFill/>
        </p:spPr>
        <p:txBody>
          <a:bodyPr wrap="square" rtlCol="0">
            <a:spAutoFit/>
          </a:bodyPr>
          <a:lstStyle/>
          <a:p>
            <a:pPr algn="ctr"/>
            <a:r>
              <a:rPr lang="en-GB" sz="2400" b="1" dirty="0">
                <a:solidFill>
                  <a:prstClr val="black"/>
                </a:solidFill>
                <a:latin typeface="Calibri" panose="020F0502020204030204" pitchFamily="34" charset="0"/>
                <a:cs typeface="Calibri" panose="020F0502020204030204" pitchFamily="34" charset="0"/>
              </a:rPr>
              <a:t>Nearly 100% reduction of fungal growth!</a:t>
            </a:r>
          </a:p>
        </p:txBody>
      </p:sp>
      <p:graphicFrame>
        <p:nvGraphicFramePr>
          <p:cNvPr id="4" name="Chart 3"/>
          <p:cNvGraphicFramePr/>
          <p:nvPr>
            <p:extLst/>
          </p:nvPr>
        </p:nvGraphicFramePr>
        <p:xfrm>
          <a:off x="748832" y="1842482"/>
          <a:ext cx="5140036" cy="34943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335" y="1949807"/>
            <a:ext cx="2095500" cy="13144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0340" y="3757366"/>
            <a:ext cx="1845211" cy="175664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405" y="3662023"/>
            <a:ext cx="1863680" cy="122553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9" name="Rectangle 8"/>
          <p:cNvSpPr/>
          <p:nvPr/>
        </p:nvSpPr>
        <p:spPr>
          <a:xfrm>
            <a:off x="2968034" y="152464"/>
            <a:ext cx="5841667" cy="584775"/>
          </a:xfrm>
          <a:prstGeom prst="rect">
            <a:avLst/>
          </a:prstGeom>
        </p:spPr>
        <p:txBody>
          <a:bodyPr vert="horz" lIns="91440" tIns="45720" rIns="91440" bIns="45720" rtlCol="0" anchor="t">
            <a:noAutofit/>
          </a:bodyPr>
          <a:lstStyle/>
          <a:p>
            <a:pPr>
              <a:spcBef>
                <a:spcPct val="0"/>
              </a:spcBef>
            </a:pPr>
            <a:r>
              <a:rPr lang="en-GB" sz="3600" spc="-150" dirty="0">
                <a:solidFill>
                  <a:schemeClr val="accent1"/>
                </a:solidFill>
                <a:latin typeface="Calibri" panose="020F0502020204030204" pitchFamily="34" charset="0"/>
                <a:ea typeface="+mj-ea"/>
                <a:cs typeface="Calibri" panose="020F0502020204030204" pitchFamily="34" charset="0"/>
              </a:rPr>
              <a:t>PRODUCT TEST EXAMPLES</a:t>
            </a:r>
          </a:p>
        </p:txBody>
      </p:sp>
      <p:sp>
        <p:nvSpPr>
          <p:cNvPr id="10" name="Rectangle 9"/>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11" name="Picture 9"/>
          <p:cNvPicPr>
            <a:picLocks noChangeAspect="1"/>
          </p:cNvPicPr>
          <p:nvPr/>
        </p:nvPicPr>
        <p:blipFill>
          <a:blip r:embed="rId7"/>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9522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2156" y="782231"/>
            <a:ext cx="10038290" cy="91101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Calibri" panose="020F0502020204030204" pitchFamily="34" charset="0"/>
                <a:cs typeface="Calibri" panose="020F0502020204030204" pitchFamily="34" charset="0"/>
              </a:rPr>
              <a:t>Biological efficacy </a:t>
            </a:r>
            <a:r>
              <a:rPr lang="en-GB" sz="3600" dirty="0" err="1" smtClean="0">
                <a:latin typeface="Calibri" panose="020F0502020204030204" pitchFamily="34" charset="0"/>
                <a:cs typeface="Calibri" panose="020F0502020204030204" pitchFamily="34" charset="0"/>
              </a:rPr>
              <a:t>Algaecidal</a:t>
            </a:r>
            <a:r>
              <a:rPr lang="en-GB" sz="3600" dirty="0" smtClean="0">
                <a:latin typeface="Calibri" panose="020F0502020204030204" pitchFamily="34" charset="0"/>
                <a:cs typeface="Calibri" panose="020F0502020204030204" pitchFamily="34" charset="0"/>
              </a:rPr>
              <a:t> (modified ISO 22196)</a:t>
            </a:r>
            <a:br>
              <a:rPr lang="en-GB" sz="3600" dirty="0" smtClean="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26384" b="48548"/>
          <a:stretch/>
        </p:blipFill>
        <p:spPr>
          <a:xfrm>
            <a:off x="438150" y="2010682"/>
            <a:ext cx="10204309" cy="3119940"/>
          </a:xfrm>
          <a:prstGeom prst="rect">
            <a:avLst/>
          </a:prstGeom>
        </p:spPr>
      </p:pic>
      <p:sp>
        <p:nvSpPr>
          <p:cNvPr id="4" name="TextBox 3"/>
          <p:cNvSpPr txBox="1"/>
          <p:nvPr/>
        </p:nvSpPr>
        <p:spPr>
          <a:xfrm>
            <a:off x="1197918" y="4858343"/>
            <a:ext cx="1152128" cy="584775"/>
          </a:xfrm>
          <a:prstGeom prst="rect">
            <a:avLst/>
          </a:prstGeom>
          <a:noFill/>
        </p:spPr>
        <p:txBody>
          <a:bodyPr wrap="square" rtlCol="0">
            <a:spAutoFit/>
          </a:bodyPr>
          <a:lstStyle/>
          <a:p>
            <a:r>
              <a:rPr lang="en-GB" sz="1600" dirty="0">
                <a:solidFill>
                  <a:prstClr val="black"/>
                </a:solidFill>
              </a:rPr>
              <a:t>Untreated</a:t>
            </a:r>
          </a:p>
          <a:p>
            <a:r>
              <a:rPr lang="en-GB" sz="1600" dirty="0">
                <a:solidFill>
                  <a:prstClr val="black"/>
                </a:solidFill>
              </a:rPr>
              <a:t>control</a:t>
            </a:r>
          </a:p>
        </p:txBody>
      </p:sp>
      <p:sp>
        <p:nvSpPr>
          <p:cNvPr id="5" name="TextBox 4"/>
          <p:cNvSpPr txBox="1"/>
          <p:nvPr/>
        </p:nvSpPr>
        <p:spPr>
          <a:xfrm>
            <a:off x="2458058" y="4842345"/>
            <a:ext cx="1152128" cy="830997"/>
          </a:xfrm>
          <a:prstGeom prst="rect">
            <a:avLst/>
          </a:prstGeom>
          <a:noFill/>
        </p:spPr>
        <p:txBody>
          <a:bodyPr wrap="square" rtlCol="0">
            <a:spAutoFit/>
          </a:bodyPr>
          <a:lstStyle/>
          <a:p>
            <a:r>
              <a:rPr lang="en-GB" sz="1600" dirty="0">
                <a:solidFill>
                  <a:prstClr val="black"/>
                </a:solidFill>
              </a:rPr>
              <a:t>Protected with 1%</a:t>
            </a:r>
          </a:p>
          <a:p>
            <a:r>
              <a:rPr lang="en-GB" sz="1600" dirty="0">
                <a:solidFill>
                  <a:prstClr val="black"/>
                </a:solidFill>
              </a:rPr>
              <a:t>d</a:t>
            </a:r>
            <a:r>
              <a:rPr lang="en-GB" sz="1600" baseline="-25000" dirty="0">
                <a:solidFill>
                  <a:prstClr val="black"/>
                </a:solidFill>
              </a:rPr>
              <a:t>2</a:t>
            </a:r>
            <a:r>
              <a:rPr lang="en-GB" sz="1600" dirty="0">
                <a:solidFill>
                  <a:prstClr val="black"/>
                </a:solidFill>
              </a:rPr>
              <a:t>p AM</a:t>
            </a:r>
          </a:p>
        </p:txBody>
      </p:sp>
      <p:sp>
        <p:nvSpPr>
          <p:cNvPr id="6" name="TextBox 5"/>
          <p:cNvSpPr txBox="1"/>
          <p:nvPr/>
        </p:nvSpPr>
        <p:spPr>
          <a:xfrm>
            <a:off x="3718198" y="4858343"/>
            <a:ext cx="1152128" cy="830997"/>
          </a:xfrm>
          <a:prstGeom prst="rect">
            <a:avLst/>
          </a:prstGeom>
          <a:noFill/>
        </p:spPr>
        <p:txBody>
          <a:bodyPr wrap="square" rtlCol="0">
            <a:spAutoFit/>
          </a:bodyPr>
          <a:lstStyle/>
          <a:p>
            <a:r>
              <a:rPr lang="en-GB" sz="1600" dirty="0">
                <a:solidFill>
                  <a:prstClr val="black"/>
                </a:solidFill>
              </a:rPr>
              <a:t>Protected with 2%</a:t>
            </a:r>
          </a:p>
          <a:p>
            <a:r>
              <a:rPr lang="en-GB" sz="1600" dirty="0">
                <a:solidFill>
                  <a:prstClr val="black"/>
                </a:solidFill>
              </a:rPr>
              <a:t>d</a:t>
            </a:r>
            <a:r>
              <a:rPr lang="en-GB" sz="1600" baseline="-25000" dirty="0">
                <a:solidFill>
                  <a:prstClr val="black"/>
                </a:solidFill>
              </a:rPr>
              <a:t>2</a:t>
            </a:r>
            <a:r>
              <a:rPr lang="en-GB" sz="1600" dirty="0">
                <a:solidFill>
                  <a:prstClr val="black"/>
                </a:solidFill>
              </a:rPr>
              <a:t>p AM</a:t>
            </a:r>
          </a:p>
        </p:txBody>
      </p:sp>
      <p:sp>
        <p:nvSpPr>
          <p:cNvPr id="7" name="TextBox 6"/>
          <p:cNvSpPr txBox="1"/>
          <p:nvPr/>
        </p:nvSpPr>
        <p:spPr>
          <a:xfrm>
            <a:off x="1631504" y="5903566"/>
            <a:ext cx="8928992" cy="461665"/>
          </a:xfrm>
          <a:prstGeom prst="rect">
            <a:avLst/>
          </a:prstGeom>
          <a:noFill/>
        </p:spPr>
        <p:txBody>
          <a:bodyPr wrap="square" rtlCol="0">
            <a:spAutoFit/>
          </a:bodyPr>
          <a:lstStyle/>
          <a:p>
            <a:pPr algn="ctr"/>
            <a:r>
              <a:rPr lang="en-GB" sz="2400" b="1" dirty="0">
                <a:solidFill>
                  <a:prstClr val="black"/>
                </a:solidFill>
                <a:latin typeface="Calibri" panose="020F0502020204030204" pitchFamily="34" charset="0"/>
                <a:cs typeface="Calibri" panose="020F0502020204030204" pitchFamily="34" charset="0"/>
              </a:rPr>
              <a:t>Nearly 100% reduction of algal growth!</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9" name="Rectangle 8"/>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10" name="Picture 9"/>
          <p:cNvPicPr>
            <a:picLocks noChangeAspect="1"/>
          </p:cNvPicPr>
          <p:nvPr/>
        </p:nvPicPr>
        <p:blipFill>
          <a:blip r:embed="rId4"/>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1426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15635" y="543599"/>
            <a:ext cx="8596668" cy="72691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smtClean="0">
                <a:latin typeface="Calibri" panose="020F0502020204030204" pitchFamily="34" charset="0"/>
                <a:cs typeface="Calibri" panose="020F0502020204030204" pitchFamily="34" charset="0"/>
              </a:rPr>
              <a:t>Biological efficacy Bacterial (ISO 22196)</a:t>
            </a:r>
            <a:endParaRPr lang="en-GB" sz="3600" dirty="0">
              <a:latin typeface="Calibri" panose="020F0502020204030204" pitchFamily="34" charset="0"/>
              <a:cs typeface="Calibri" panose="020F0502020204030204" pitchFamily="34" charset="0"/>
            </a:endParaRPr>
          </a:p>
        </p:txBody>
      </p:sp>
      <p:sp>
        <p:nvSpPr>
          <p:cNvPr id="3" name="TextBox 2"/>
          <p:cNvSpPr txBox="1"/>
          <p:nvPr/>
        </p:nvSpPr>
        <p:spPr>
          <a:xfrm>
            <a:off x="1421954" y="5436841"/>
            <a:ext cx="8928992" cy="461665"/>
          </a:xfrm>
          <a:prstGeom prst="rect">
            <a:avLst/>
          </a:prstGeom>
          <a:noFill/>
        </p:spPr>
        <p:txBody>
          <a:bodyPr wrap="square" rtlCol="0">
            <a:spAutoFit/>
          </a:bodyPr>
          <a:lstStyle/>
          <a:p>
            <a:pPr algn="ctr"/>
            <a:r>
              <a:rPr lang="en-GB" sz="2400" b="1" dirty="0">
                <a:solidFill>
                  <a:prstClr val="black"/>
                </a:solidFill>
                <a:latin typeface="Calibri" panose="020F0502020204030204" pitchFamily="34" charset="0"/>
                <a:cs typeface="Calibri" panose="020F0502020204030204" pitchFamily="34" charset="0"/>
              </a:rPr>
              <a:t>Log 5 or 6 reduction in bacteria! (99.9999% Kill rate)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3118" y="1368724"/>
            <a:ext cx="9046663" cy="40681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6" name="Rectangle 5"/>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7" name="Picture 9"/>
          <p:cNvPicPr>
            <a:picLocks noChangeAspect="1"/>
          </p:cNvPicPr>
          <p:nvPr/>
        </p:nvPicPr>
        <p:blipFill>
          <a:blip r:embed="rId4"/>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150061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2021" y="325727"/>
            <a:ext cx="7578788" cy="1231106"/>
          </a:xfrm>
          <a:prstGeom prst="rect">
            <a:avLst/>
          </a:prstGeom>
          <a:noFill/>
          <a:ln w="28575" algn="ctr">
            <a:noFill/>
            <a:miter lim="800000"/>
            <a:headEnd/>
            <a:tailEnd/>
          </a:ln>
        </p:spPr>
        <p:txBody>
          <a:bodyPr wrap="square" lIns="0" tIns="0" rIns="0" bIns="0">
            <a:spAutoFit/>
          </a:bodyPr>
          <a:lstStyle/>
          <a:p>
            <a:pPr algn="ctr" defTabSz="914400">
              <a:spcBef>
                <a:spcPct val="0"/>
              </a:spcBef>
            </a:pPr>
            <a:r>
              <a:rPr lang="en-GB" sz="4000" b="1" dirty="0" smtClean="0">
                <a:solidFill>
                  <a:srgbClr val="00B0F0"/>
                </a:solidFill>
                <a:cs typeface="Calibri" pitchFamily="34" charset="0"/>
              </a:rPr>
              <a:t>d</a:t>
            </a:r>
            <a:r>
              <a:rPr lang="en-GB" sz="4000" b="1" baseline="-25000" dirty="0" smtClean="0">
                <a:solidFill>
                  <a:srgbClr val="00B0F0"/>
                </a:solidFill>
                <a:cs typeface="Calibri" pitchFamily="34" charset="0"/>
              </a:rPr>
              <a:t>2</a:t>
            </a:r>
            <a:r>
              <a:rPr lang="en-GB" sz="4000" b="1" dirty="0" smtClean="0">
                <a:solidFill>
                  <a:srgbClr val="00B0F0"/>
                </a:solidFill>
                <a:cs typeface="Calibri" pitchFamily="34" charset="0"/>
              </a:rPr>
              <a:t>p Antimicrobial Protection in Footwear</a:t>
            </a:r>
            <a:endParaRPr lang="en-GB" sz="4000" b="1" dirty="0">
              <a:solidFill>
                <a:srgbClr val="00B0F0"/>
              </a:solidFill>
              <a:cs typeface="Calibri" pitchFamily="34" charset="0"/>
            </a:endParaRPr>
          </a:p>
        </p:txBody>
      </p:sp>
      <p:sp>
        <p:nvSpPr>
          <p:cNvPr id="3" name="TextBox 2"/>
          <p:cNvSpPr txBox="1"/>
          <p:nvPr/>
        </p:nvSpPr>
        <p:spPr>
          <a:xfrm>
            <a:off x="490210" y="1531086"/>
            <a:ext cx="11302409" cy="4693593"/>
          </a:xfrm>
          <a:prstGeom prst="rect">
            <a:avLst/>
          </a:prstGeom>
          <a:noFill/>
        </p:spPr>
        <p:txBody>
          <a:bodyPr wrap="square" rtlCol="0">
            <a:spAutoFit/>
          </a:bodyPr>
          <a:lstStyle/>
          <a:p>
            <a:pPr marL="285750" indent="-285750">
              <a:buFont typeface="Wingdings" panose="05000000000000000000" pitchFamily="2" charset="2"/>
              <a:buChar char="§"/>
            </a:pPr>
            <a:r>
              <a:rPr lang="en-US" sz="2300" dirty="0" smtClean="0">
                <a:solidFill>
                  <a:prstClr val="black"/>
                </a:solidFill>
              </a:rPr>
              <a:t>d</a:t>
            </a:r>
            <a:r>
              <a:rPr lang="en-US" sz="2300" baseline="-25000" dirty="0" smtClean="0">
                <a:solidFill>
                  <a:prstClr val="black"/>
                </a:solidFill>
              </a:rPr>
              <a:t>2</a:t>
            </a:r>
            <a:r>
              <a:rPr lang="en-US" sz="2300" dirty="0" smtClean="0">
                <a:solidFill>
                  <a:prstClr val="black"/>
                </a:solidFill>
              </a:rPr>
              <a:t>p Am can be used in footwear to control and kill the microbes which grow due to the constant skin contact with the plastic material in footwear</a:t>
            </a:r>
          </a:p>
          <a:p>
            <a:pPr marL="285750" indent="-285750">
              <a:buFont typeface="Wingdings" panose="05000000000000000000" pitchFamily="2" charset="2"/>
              <a:buChar char="§"/>
            </a:pPr>
            <a:endParaRPr lang="en-US" sz="2300" dirty="0" smtClean="0">
              <a:solidFill>
                <a:prstClr val="black"/>
              </a:solidFill>
            </a:endParaRPr>
          </a:p>
          <a:p>
            <a:pPr marL="285750" indent="-285750">
              <a:buFont typeface="Wingdings" panose="05000000000000000000" pitchFamily="2" charset="2"/>
              <a:buChar char="§"/>
            </a:pPr>
            <a:r>
              <a:rPr lang="en-US" sz="2300" dirty="0" smtClean="0">
                <a:solidFill>
                  <a:prstClr val="black"/>
                </a:solidFill>
              </a:rPr>
              <a:t>It can be either used on its own or in combination with a d2p </a:t>
            </a:r>
            <a:r>
              <a:rPr lang="en-US" sz="2300" dirty="0" err="1" smtClean="0">
                <a:solidFill>
                  <a:prstClr val="black"/>
                </a:solidFill>
              </a:rPr>
              <a:t>Odour</a:t>
            </a:r>
            <a:r>
              <a:rPr lang="en-US" sz="2300" dirty="0" smtClean="0">
                <a:solidFill>
                  <a:prstClr val="black"/>
                </a:solidFill>
              </a:rPr>
              <a:t> Adsorber </a:t>
            </a:r>
          </a:p>
          <a:p>
            <a:pPr marL="285750" indent="-285750">
              <a:buFont typeface="Wingdings" panose="05000000000000000000" pitchFamily="2" charset="2"/>
              <a:buChar char="§"/>
            </a:pPr>
            <a:endParaRPr lang="en-US" sz="2300" dirty="0">
              <a:solidFill>
                <a:prstClr val="black"/>
              </a:solidFill>
            </a:endParaRPr>
          </a:p>
          <a:p>
            <a:pPr marL="285750" indent="-285750">
              <a:buFont typeface="Wingdings" panose="05000000000000000000" pitchFamily="2" charset="2"/>
              <a:buChar char="§"/>
            </a:pPr>
            <a:r>
              <a:rPr lang="en-GB" sz="2300" dirty="0">
                <a:solidFill>
                  <a:prstClr val="black"/>
                </a:solidFill>
              </a:rPr>
              <a:t>Suitable for use in all plastic processing technologies: Extrusion, injection and rotational moulding, coating, lamination, woven and non-woven</a:t>
            </a:r>
          </a:p>
          <a:p>
            <a:pPr marL="285750" indent="-285750">
              <a:buFont typeface="Wingdings" panose="05000000000000000000" pitchFamily="2" charset="2"/>
              <a:buChar char="§"/>
            </a:pPr>
            <a:endParaRPr lang="en-US" sz="2300" dirty="0" smtClean="0">
              <a:solidFill>
                <a:prstClr val="black"/>
              </a:solidFill>
            </a:endParaRPr>
          </a:p>
          <a:p>
            <a:pPr marL="285750" indent="-285750">
              <a:buFont typeface="Wingdings" panose="05000000000000000000" pitchFamily="2" charset="2"/>
              <a:buChar char="§"/>
            </a:pPr>
            <a:r>
              <a:rPr lang="en-US" sz="2300" dirty="0">
                <a:solidFill>
                  <a:prstClr val="black"/>
                </a:solidFill>
              </a:rPr>
              <a:t>The product is non-toxic, </a:t>
            </a:r>
            <a:r>
              <a:rPr lang="en-US" sz="2300" dirty="0" err="1">
                <a:solidFill>
                  <a:prstClr val="black"/>
                </a:solidFill>
              </a:rPr>
              <a:t>odourless</a:t>
            </a:r>
            <a:r>
              <a:rPr lang="en-US" sz="2300" dirty="0">
                <a:solidFill>
                  <a:prstClr val="black"/>
                </a:solidFill>
              </a:rPr>
              <a:t> and heat stable </a:t>
            </a:r>
            <a:endParaRPr lang="en-US" sz="2300" dirty="0" smtClean="0">
              <a:solidFill>
                <a:prstClr val="black"/>
              </a:solidFill>
            </a:endParaRPr>
          </a:p>
          <a:p>
            <a:pPr marL="285750" indent="-285750">
              <a:buFont typeface="Wingdings" panose="05000000000000000000" pitchFamily="2" charset="2"/>
              <a:buChar char="§"/>
            </a:pPr>
            <a:endParaRPr lang="en-US" sz="2300" dirty="0">
              <a:solidFill>
                <a:prstClr val="black"/>
              </a:solidFill>
            </a:endParaRPr>
          </a:p>
          <a:p>
            <a:pPr marL="285750" indent="-285750">
              <a:buFont typeface="Wingdings" panose="05000000000000000000" pitchFamily="2" charset="2"/>
              <a:buChar char="§"/>
            </a:pPr>
            <a:r>
              <a:rPr lang="en-GB" sz="2300" dirty="0">
                <a:solidFill>
                  <a:prstClr val="black"/>
                </a:solidFill>
              </a:rPr>
              <a:t>Extends shelf life and helps reduce decay, mould, discoloration and </a:t>
            </a:r>
            <a:r>
              <a:rPr lang="en-GB" sz="2300" dirty="0" smtClean="0">
                <a:solidFill>
                  <a:prstClr val="black"/>
                </a:solidFill>
              </a:rPr>
              <a:t>wilting</a:t>
            </a:r>
          </a:p>
          <a:p>
            <a:pPr marL="285750" indent="-285750">
              <a:buFont typeface="Wingdings" panose="05000000000000000000" pitchFamily="2" charset="2"/>
              <a:buChar char="§"/>
            </a:pPr>
            <a:endParaRPr lang="en-US" sz="2300" dirty="0">
              <a:solidFill>
                <a:prstClr val="black"/>
              </a:solidFill>
            </a:endParaRPr>
          </a:p>
          <a:p>
            <a:pPr marL="285750" indent="-285750">
              <a:buFont typeface="Wingdings" panose="05000000000000000000" pitchFamily="2" charset="2"/>
              <a:buChar char="§"/>
            </a:pPr>
            <a:r>
              <a:rPr lang="en-US" sz="2300" dirty="0">
                <a:solidFill>
                  <a:prstClr val="black"/>
                </a:solidFill>
              </a:rPr>
              <a:t>More competitive product compared to ordinary </a:t>
            </a:r>
            <a:r>
              <a:rPr lang="en-US" sz="2300" dirty="0" smtClean="0">
                <a:solidFill>
                  <a:prstClr val="black"/>
                </a:solidFill>
              </a:rPr>
              <a:t>footwear</a:t>
            </a:r>
            <a:endParaRPr lang="en-GB" sz="2300" dirty="0">
              <a:solidFill>
                <a:prstClr val="black"/>
              </a:solidFill>
            </a:endParaRPr>
          </a:p>
        </p:txBody>
      </p:sp>
      <p:pic>
        <p:nvPicPr>
          <p:cNvPr id="4" name="Picture 9"/>
          <p:cNvPicPr>
            <a:picLocks noChangeAspect="1"/>
          </p:cNvPicPr>
          <p:nvPr/>
        </p:nvPicPr>
        <p:blipFill>
          <a:blip r:embed="rId2"/>
          <a:stretch>
            <a:fillRect/>
          </a:stretch>
        </p:blipFill>
        <p:spPr>
          <a:xfrm>
            <a:off x="10406493" y="167387"/>
            <a:ext cx="1627906" cy="647907"/>
          </a:xfrm>
          <a:prstGeom prst="rect">
            <a:avLst/>
          </a:prstGeom>
          <a:noFill/>
          <a:ln cap="flat">
            <a:noFill/>
          </a:ln>
        </p:spPr>
      </p:pic>
      <p:sp>
        <p:nvSpPr>
          <p:cNvPr id="5" name="Rectangle 4"/>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67" y="152399"/>
            <a:ext cx="756649" cy="754125"/>
          </a:xfrm>
          <a:prstGeom prst="rect">
            <a:avLst/>
          </a:prstGeom>
        </p:spPr>
      </p:pic>
    </p:spTree>
    <p:extLst>
      <p:ext uri="{BB962C8B-B14F-4D97-AF65-F5344CB8AC3E}">
        <p14:creationId xmlns:p14="http://schemas.microsoft.com/office/powerpoint/2010/main" val="305716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449738" y="159511"/>
            <a:ext cx="3232336" cy="677108"/>
          </a:xfrm>
          <a:prstGeom prst="rect">
            <a:avLst/>
          </a:prstGeom>
          <a:noFill/>
          <a:ln w="28575" algn="ctr">
            <a:noFill/>
            <a:miter lim="800000"/>
            <a:headEnd/>
            <a:tailEnd/>
          </a:ln>
        </p:spPr>
        <p:txBody>
          <a:bodyPr wrap="square" lIns="0" tIns="0" rIns="0" bIns="0">
            <a:spAutoFit/>
          </a:bodyPr>
          <a:lstStyle>
            <a:defPPr>
              <a:defRPr lang="en-US"/>
            </a:defPPr>
            <a:lvl1pPr algn="ctr">
              <a:spcBef>
                <a:spcPct val="0"/>
              </a:spcBef>
              <a:defRPr sz="4000" b="1">
                <a:solidFill>
                  <a:srgbClr val="00B0F0"/>
                </a:solidFill>
                <a:cs typeface="Calibri" pitchFamily="34" charset="0"/>
              </a:defRPr>
            </a:lvl1pPr>
          </a:lstStyle>
          <a:p>
            <a:r>
              <a:rPr lang="en-GB" sz="4400" dirty="0" smtClean="0"/>
              <a:t>Applications</a:t>
            </a:r>
            <a:endParaRPr lang="en-GB" sz="4400" dirty="0"/>
          </a:p>
        </p:txBody>
      </p:sp>
      <p:graphicFrame>
        <p:nvGraphicFramePr>
          <p:cNvPr id="18" name="Table 17"/>
          <p:cNvGraphicFramePr>
            <a:graphicFrameLocks noGrp="1"/>
          </p:cNvGraphicFramePr>
          <p:nvPr>
            <p:extLst>
              <p:ext uri="{D42A27DB-BD31-4B8C-83A1-F6EECF244321}">
                <p14:modId xmlns:p14="http://schemas.microsoft.com/office/powerpoint/2010/main" val="2815398689"/>
              </p:ext>
            </p:extLst>
          </p:nvPr>
        </p:nvGraphicFramePr>
        <p:xfrm>
          <a:off x="1311850" y="2126648"/>
          <a:ext cx="8756075" cy="3372281"/>
        </p:xfrm>
        <a:graphic>
          <a:graphicData uri="http://schemas.openxmlformats.org/drawingml/2006/table">
            <a:tbl>
              <a:tblPr firstRow="1" bandRow="1">
                <a:tableStyleId>{D7AC3CCA-C797-4891-BE02-D94E43425B78}</a:tableStyleId>
              </a:tblPr>
              <a:tblGrid>
                <a:gridCol w="2783900"/>
                <a:gridCol w="1800225"/>
                <a:gridCol w="2028825"/>
                <a:gridCol w="2143125"/>
              </a:tblGrid>
              <a:tr h="1000253">
                <a:tc>
                  <a:txBody>
                    <a:bodyPr/>
                    <a:lstStyle/>
                    <a:p>
                      <a:pPr marL="0" algn="ctr" defTabSz="914400" rtl="0" eaLnBrk="1" latinLnBrk="0" hangingPunct="1"/>
                      <a:r>
                        <a:rPr lang="en-GB" sz="1600" b="1" kern="1200" dirty="0" smtClean="0">
                          <a:solidFill>
                            <a:schemeClr val="lt1"/>
                          </a:solidFill>
                          <a:latin typeface="Calibri" panose="020F0502020204030204" pitchFamily="34" charset="0"/>
                          <a:ea typeface="+mn-ea"/>
                          <a:cs typeface="Calibri" panose="020F0502020204030204" pitchFamily="34" charset="0"/>
                        </a:rPr>
                        <a:t>Antimicrobial Food &amp; Drinking</a:t>
                      </a:r>
                      <a:r>
                        <a:rPr lang="en-GB" sz="1600" b="1" kern="1200" baseline="0" dirty="0" smtClean="0">
                          <a:solidFill>
                            <a:schemeClr val="lt1"/>
                          </a:solidFill>
                          <a:latin typeface="Calibri" panose="020F0502020204030204" pitchFamily="34" charset="0"/>
                          <a:ea typeface="+mn-ea"/>
                          <a:cs typeface="Calibri" panose="020F0502020204030204" pitchFamily="34" charset="0"/>
                        </a:rPr>
                        <a:t> Water </a:t>
                      </a:r>
                      <a:r>
                        <a:rPr lang="en-GB" sz="1600" b="1" kern="1200" dirty="0" smtClean="0">
                          <a:solidFill>
                            <a:schemeClr val="lt1"/>
                          </a:solidFill>
                          <a:latin typeface="Calibri" panose="020F0502020204030204" pitchFamily="34" charset="0"/>
                          <a:ea typeface="+mn-ea"/>
                          <a:cs typeface="Calibri" panose="020F0502020204030204" pitchFamily="34" charset="0"/>
                        </a:rPr>
                        <a:t>Contact Applications (Repeated Use)</a:t>
                      </a:r>
                    </a:p>
                  </a:txBody>
                  <a:tcPr>
                    <a:solidFill>
                      <a:srgbClr val="5B9BD5"/>
                    </a:solidFill>
                  </a:tcPr>
                </a:tc>
                <a:tc>
                  <a:txBody>
                    <a:bodyPr/>
                    <a:lstStyle/>
                    <a:p>
                      <a:pPr marL="0" algn="ctr" defTabSz="914400" rtl="0" eaLnBrk="1" latinLnBrk="0" hangingPunct="1"/>
                      <a:r>
                        <a:rPr lang="en-GB" sz="1600" b="1" kern="1200" dirty="0" smtClean="0">
                          <a:solidFill>
                            <a:schemeClr val="lt1"/>
                          </a:solidFill>
                          <a:latin typeface="Calibri" panose="020F0502020204030204" pitchFamily="34" charset="0"/>
                          <a:ea typeface="+mn-ea"/>
                          <a:cs typeface="Calibri" panose="020F0502020204030204" pitchFamily="34" charset="0"/>
                        </a:rPr>
                        <a:t>Antimicrobial Non-food Applications </a:t>
                      </a:r>
                      <a:endParaRPr lang="en-GB" sz="1600" b="1" kern="1200" dirty="0">
                        <a:solidFill>
                          <a:schemeClr val="lt1"/>
                        </a:solidFill>
                        <a:latin typeface="Calibri" panose="020F0502020204030204" pitchFamily="34" charset="0"/>
                        <a:ea typeface="+mn-ea"/>
                        <a:cs typeface="Calibri" panose="020F0502020204030204" pitchFamily="34" charset="0"/>
                      </a:endParaRPr>
                    </a:p>
                  </a:txBody>
                  <a:tcPr>
                    <a:solidFill>
                      <a:srgbClr val="5B9BD5"/>
                    </a:solidFill>
                  </a:tcPr>
                </a:tc>
                <a:tc>
                  <a:txBody>
                    <a:bodyPr/>
                    <a:lstStyle/>
                    <a:p>
                      <a:pPr marL="0" algn="ctr" defTabSz="914400" rtl="0" eaLnBrk="1" latinLnBrk="0" hangingPunct="1"/>
                      <a:r>
                        <a:rPr lang="en-GB" sz="1600" b="1" kern="1200" dirty="0" smtClean="0">
                          <a:solidFill>
                            <a:schemeClr val="lt1"/>
                          </a:solidFill>
                          <a:latin typeface="Calibri" panose="020F0502020204030204" pitchFamily="34" charset="0"/>
                          <a:ea typeface="+mn-ea"/>
                          <a:cs typeface="Calibri" panose="020F0502020204030204" pitchFamily="34" charset="0"/>
                        </a:rPr>
                        <a:t>Antibacterial Food Contact Applications </a:t>
                      </a:r>
                      <a:endParaRPr lang="en-GB" sz="1600" b="1" kern="1200" dirty="0">
                        <a:solidFill>
                          <a:schemeClr val="lt1"/>
                        </a:solidFill>
                        <a:latin typeface="Calibri" panose="020F0502020204030204" pitchFamily="34" charset="0"/>
                        <a:ea typeface="+mn-ea"/>
                        <a:cs typeface="Calibri" panose="020F0502020204030204" pitchFamily="34" charset="0"/>
                      </a:endParaRPr>
                    </a:p>
                  </a:txBody>
                  <a:tcPr>
                    <a:solidFill>
                      <a:srgbClr val="5B9BD5"/>
                    </a:solidFill>
                  </a:tcPr>
                </a:tc>
                <a:tc>
                  <a:txBody>
                    <a:bodyPr/>
                    <a:lstStyle/>
                    <a:p>
                      <a:pPr marL="0" algn="ctr" defTabSz="914400" rtl="0" eaLnBrk="1" latinLnBrk="0" hangingPunct="1"/>
                      <a:r>
                        <a:rPr lang="en-GB" sz="1600" b="1" kern="1200" dirty="0" smtClean="0">
                          <a:solidFill>
                            <a:schemeClr val="lt1"/>
                          </a:solidFill>
                          <a:latin typeface="Calibri" panose="020F0502020204030204" pitchFamily="34" charset="0"/>
                          <a:ea typeface="+mn-ea"/>
                          <a:cs typeface="Calibri" panose="020F0502020204030204" pitchFamily="34" charset="0"/>
                        </a:rPr>
                        <a:t>Antibacterial Non-food Contact Applications </a:t>
                      </a:r>
                      <a:endParaRPr lang="en-GB" sz="1600" b="1" kern="1200" dirty="0">
                        <a:solidFill>
                          <a:schemeClr val="lt1"/>
                        </a:solidFill>
                        <a:latin typeface="Calibri" panose="020F0502020204030204" pitchFamily="34" charset="0"/>
                        <a:ea typeface="+mn-ea"/>
                        <a:cs typeface="Calibri" panose="020F0502020204030204" pitchFamily="34" charset="0"/>
                      </a:endParaRPr>
                    </a:p>
                  </a:txBody>
                  <a:tcPr>
                    <a:solidFill>
                      <a:srgbClr val="5B9BD5"/>
                    </a:solidFill>
                  </a:tcPr>
                </a:tc>
              </a:tr>
              <a:tr h="237202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Bakery</a:t>
                      </a:r>
                      <a:r>
                        <a:rPr lang="en-US" sz="1600" kern="1200" baseline="0" dirty="0" smtClean="0">
                          <a:solidFill>
                            <a:schemeClr val="dk1"/>
                          </a:solidFill>
                          <a:latin typeface="Calibri" pitchFamily="34" charset="0"/>
                          <a:ea typeface="+mn-ea"/>
                          <a:cs typeface="Calibri" pitchFamily="34" charset="0"/>
                        </a:rPr>
                        <a:t> packaging</a:t>
                      </a:r>
                      <a:endParaRPr lang="en-GB" sz="1600" kern="1200" dirty="0" smtClean="0">
                        <a:solidFill>
                          <a:schemeClr val="dk1"/>
                        </a:solidFill>
                        <a:latin typeface="Calibri" pitchFamily="34" charset="0"/>
                        <a:ea typeface="+mn-ea"/>
                        <a:cs typeface="Calibri"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Food, Fruit</a:t>
                      </a:r>
                      <a:r>
                        <a:rPr lang="en-GB" sz="1600" kern="1200" baseline="0" dirty="0" smtClean="0">
                          <a:solidFill>
                            <a:schemeClr val="dk1"/>
                          </a:solidFill>
                          <a:latin typeface="Calibri" pitchFamily="34" charset="0"/>
                          <a:ea typeface="+mn-ea"/>
                          <a:cs typeface="Calibri" pitchFamily="34" charset="0"/>
                        </a:rPr>
                        <a:t> &amp;</a:t>
                      </a:r>
                      <a:r>
                        <a:rPr lang="en-GB" sz="1600" kern="1200" dirty="0" smtClean="0">
                          <a:solidFill>
                            <a:schemeClr val="dk1"/>
                          </a:solidFill>
                          <a:latin typeface="Calibri" pitchFamily="34" charset="0"/>
                          <a:ea typeface="+mn-ea"/>
                          <a:cs typeface="Calibri" pitchFamily="34" charset="0"/>
                        </a:rPr>
                        <a:t> Veg</a:t>
                      </a:r>
                      <a:r>
                        <a:rPr lang="en-GB" sz="1600" kern="1200" baseline="0" dirty="0" smtClean="0">
                          <a:solidFill>
                            <a:schemeClr val="dk1"/>
                          </a:solidFill>
                          <a:latin typeface="Calibri" pitchFamily="34" charset="0"/>
                          <a:ea typeface="+mn-ea"/>
                          <a:cs typeface="Calibri" pitchFamily="34" charset="0"/>
                        </a:rPr>
                        <a:t> </a:t>
                      </a:r>
                      <a:r>
                        <a:rPr lang="en-GB" sz="1600" kern="1200" dirty="0" smtClean="0">
                          <a:solidFill>
                            <a:schemeClr val="dk1"/>
                          </a:solidFill>
                          <a:latin typeface="Calibri" pitchFamily="34" charset="0"/>
                          <a:ea typeface="+mn-ea"/>
                          <a:cs typeface="Calibri" pitchFamily="34" charset="0"/>
                        </a:rPr>
                        <a:t>packaging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Drinking</a:t>
                      </a:r>
                      <a:r>
                        <a:rPr lang="en-US" sz="1600" kern="1200" baseline="0" dirty="0" smtClean="0">
                          <a:solidFill>
                            <a:schemeClr val="dk1"/>
                          </a:solidFill>
                          <a:latin typeface="Calibri" pitchFamily="34" charset="0"/>
                          <a:ea typeface="+mn-ea"/>
                          <a:cs typeface="Calibri" pitchFamily="34" charset="0"/>
                        </a:rPr>
                        <a:t> water pipes and fittings</a:t>
                      </a:r>
                      <a:endParaRPr lang="en-GB" sz="1600" kern="1200" dirty="0" smtClean="0">
                        <a:solidFill>
                          <a:schemeClr val="dk1"/>
                        </a:solidFill>
                        <a:latin typeface="Calibri" pitchFamily="34" charset="0"/>
                        <a:ea typeface="+mn-ea"/>
                        <a:cs typeface="Calibri"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Kitchen utensils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Food processing equipment (e.g. Conveyor belts)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Shopping bags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Gloves</a:t>
                      </a:r>
                      <a:endParaRPr lang="en-GB" sz="1600" kern="1200" dirty="0">
                        <a:solidFill>
                          <a:schemeClr val="dk1"/>
                        </a:solidFill>
                        <a:latin typeface="Calibri" pitchFamily="34" charset="0"/>
                        <a:ea typeface="+mn-ea"/>
                        <a:cs typeface="Calibri" pitchFamily="34" charset="0"/>
                      </a:endParaRPr>
                    </a:p>
                  </a:txBody>
                  <a:tcPr>
                    <a:solidFill>
                      <a:srgbClr val="EAEFF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Footwear, clothing and accessories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Agriculture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Electronics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Home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Sanitary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smtClean="0">
                          <a:solidFill>
                            <a:schemeClr val="dk1"/>
                          </a:solidFill>
                          <a:latin typeface="Calibri" pitchFamily="34" charset="0"/>
                          <a:ea typeface="+mn-ea"/>
                          <a:cs typeface="Calibri" pitchFamily="34" charset="0"/>
                        </a:rPr>
                        <a:t>Transportation</a:t>
                      </a:r>
                    </a:p>
                    <a:p>
                      <a:endParaRPr lang="en-GB" sz="1600" b="0" dirty="0">
                        <a:ln>
                          <a:solidFill>
                            <a:sysClr val="windowText" lastClr="000000"/>
                          </a:solidFill>
                        </a:ln>
                        <a:solidFill>
                          <a:sysClr val="windowText" lastClr="000000"/>
                        </a:solidFill>
                        <a:latin typeface="Calibri" panose="020F0502020204030204" pitchFamily="34" charset="0"/>
                        <a:cs typeface="Calibri" panose="020F0502020204030204" pitchFamily="34" charset="0"/>
                      </a:endParaRPr>
                    </a:p>
                  </a:txBody>
                  <a:tcPr>
                    <a:solidFill>
                      <a:srgbClr val="EAEFF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Food Packaging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Kitchen utensils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Disposables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Food storage containers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Wrapping film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smtClean="0">
                          <a:solidFill>
                            <a:schemeClr val="dk1"/>
                          </a:solidFill>
                          <a:latin typeface="Calibri" pitchFamily="34" charset="0"/>
                          <a:ea typeface="+mn-ea"/>
                          <a:cs typeface="Calibri" pitchFamily="34" charset="0"/>
                        </a:rPr>
                        <a:t> </a:t>
                      </a:r>
                      <a:r>
                        <a:rPr lang="en-GB" sz="1600" kern="1200" dirty="0" smtClean="0">
                          <a:solidFill>
                            <a:schemeClr val="dk1"/>
                          </a:solidFill>
                          <a:latin typeface="Calibri" pitchFamily="34" charset="0"/>
                          <a:ea typeface="+mn-ea"/>
                          <a:cs typeface="Calibri" pitchFamily="34" charset="0"/>
                        </a:rPr>
                        <a:t>Refrigerator parts </a:t>
                      </a:r>
                      <a:endParaRPr lang="en-US" sz="1600" baseline="0" dirty="0" smtClean="0">
                        <a:ln>
                          <a:solidFill>
                            <a:sysClr val="windowText" lastClr="000000"/>
                          </a:solidFill>
                        </a:ln>
                        <a:solidFill>
                          <a:sysClr val="windowText" lastClr="00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en-US" sz="1600" baseline="0" dirty="0" smtClean="0">
                        <a:ln>
                          <a:solidFill>
                            <a:sysClr val="windowText" lastClr="000000"/>
                          </a:solidFill>
                        </a:ln>
                        <a:solidFill>
                          <a:sysClr val="windowText" lastClr="000000"/>
                        </a:solidFill>
                        <a:latin typeface="Calibri" panose="020F0502020204030204" pitchFamily="34" charset="0"/>
                        <a:cs typeface="Calibri" panose="020F0502020204030204" pitchFamily="34" charset="0"/>
                      </a:endParaRPr>
                    </a:p>
                  </a:txBody>
                  <a:tcPr>
                    <a:solidFill>
                      <a:srgbClr val="EAEFF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smtClean="0">
                          <a:latin typeface="Calibri" pitchFamily="34" charset="0"/>
                          <a:cs typeface="Calibri" pitchFamily="34" charset="0"/>
                        </a:rPr>
                        <a:t>Gloves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smtClean="0">
                          <a:latin typeface="Calibri" pitchFamily="34" charset="0"/>
                          <a:cs typeface="Calibri" pitchFamily="34" charset="0"/>
                        </a:rPr>
                        <a:t>Handles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smtClean="0">
                          <a:latin typeface="Calibri" pitchFamily="34" charset="0"/>
                          <a:cs typeface="Calibri" pitchFamily="34" charset="0"/>
                        </a:rPr>
                        <a:t>All</a:t>
                      </a:r>
                      <a:r>
                        <a:rPr lang="en-US" sz="1600" baseline="0" dirty="0" smtClean="0">
                          <a:latin typeface="Calibri" pitchFamily="34" charset="0"/>
                          <a:cs typeface="Calibri" pitchFamily="34" charset="0"/>
                        </a:rPr>
                        <a:t> </a:t>
                      </a:r>
                      <a:r>
                        <a:rPr lang="en-US" sz="1600" dirty="0" smtClean="0">
                          <a:latin typeface="Calibri" pitchFamily="34" charset="0"/>
                          <a:cs typeface="Calibri" pitchFamily="34" charset="0"/>
                        </a:rPr>
                        <a:t>Bathroom</a:t>
                      </a:r>
                      <a:r>
                        <a:rPr lang="en-US" sz="1600" baseline="0" dirty="0" smtClean="0">
                          <a:latin typeface="Calibri" pitchFamily="34" charset="0"/>
                          <a:cs typeface="Calibri" pitchFamily="34" charset="0"/>
                        </a:rPr>
                        <a:t> accessories </a:t>
                      </a:r>
                      <a:endParaRPr lang="en-GB" sz="1600" dirty="0" smtClean="0">
                        <a:latin typeface="Calibri" pitchFamily="34" charset="0"/>
                        <a:cs typeface="Calibri"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smtClean="0">
                          <a:latin typeface="Calibri" pitchFamily="34" charset="0"/>
                          <a:cs typeface="Calibri" pitchFamily="34" charset="0"/>
                        </a:rPr>
                        <a:t>Protective Covers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smtClean="0">
                          <a:latin typeface="Calibri" pitchFamily="34" charset="0"/>
                          <a:cs typeface="Calibri" pitchFamily="34" charset="0"/>
                        </a:rPr>
                        <a:t>Bins and  Bags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smtClean="0">
                          <a:latin typeface="Calibri" pitchFamily="34" charset="0"/>
                          <a:cs typeface="Calibri" pitchFamily="34" charset="0"/>
                        </a:rPr>
                        <a:t>Storage </a:t>
                      </a:r>
                      <a:r>
                        <a:rPr lang="en-GB" sz="1600" kern="1200" dirty="0" smtClean="0">
                          <a:solidFill>
                            <a:schemeClr val="dk1"/>
                          </a:solidFill>
                          <a:latin typeface="Calibri" pitchFamily="34" charset="0"/>
                          <a:ea typeface="+mn-ea"/>
                          <a:cs typeface="Calibri" pitchFamily="34" charset="0"/>
                        </a:rPr>
                        <a:t>Units</a:t>
                      </a:r>
                      <a:endParaRPr lang="en-GB" sz="1600" dirty="0">
                        <a:ln>
                          <a:solidFill>
                            <a:sysClr val="windowText" lastClr="000000"/>
                          </a:solidFill>
                        </a:ln>
                        <a:solidFill>
                          <a:sysClr val="windowText" lastClr="000000"/>
                        </a:solidFill>
                        <a:latin typeface="Calibri" panose="020F0502020204030204" pitchFamily="34" charset="0"/>
                        <a:cs typeface="Calibri" panose="020F0502020204030204" pitchFamily="34" charset="0"/>
                      </a:endParaRPr>
                    </a:p>
                  </a:txBody>
                  <a:tcPr>
                    <a:solidFill>
                      <a:srgbClr val="EAEFF7"/>
                    </a:solidFill>
                  </a:tcPr>
                </a:tc>
              </a:tr>
            </a:tbl>
          </a:graphicData>
        </a:graphic>
      </p:graphicFrame>
      <p:pic>
        <p:nvPicPr>
          <p:cNvPr id="19" name="Picture 18"/>
          <p:cNvPicPr>
            <a:picLocks noChangeAspect="1"/>
          </p:cNvPicPr>
          <p:nvPr/>
        </p:nvPicPr>
        <p:blipFill rotWithShape="1">
          <a:blip r:embed="rId2"/>
          <a:srcRect l="6978" b="3823"/>
          <a:stretch/>
        </p:blipFill>
        <p:spPr>
          <a:xfrm rot="16384673">
            <a:off x="6311785" y="568441"/>
            <a:ext cx="1304882" cy="1729070"/>
          </a:xfrm>
          <a:prstGeom prst="rect">
            <a:avLst/>
          </a:prstGeom>
          <a:ln>
            <a:noFill/>
          </a:ln>
          <a:effectLst>
            <a:softEdge rad="112500"/>
          </a:effec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1419">
            <a:off x="2440061" y="896942"/>
            <a:ext cx="1381501" cy="1081399"/>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777" y="5455581"/>
            <a:ext cx="2004397" cy="1300554"/>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694978" y="5318102"/>
            <a:ext cx="1158897" cy="1432106"/>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6"/>
          <a:stretch>
            <a:fillRect/>
          </a:stretch>
        </p:blipFill>
        <p:spPr>
          <a:xfrm>
            <a:off x="7723907" y="5583142"/>
            <a:ext cx="1096394" cy="1202464"/>
          </a:xfrm>
          <a:prstGeom prst="rect">
            <a:avLst/>
          </a:prstGeom>
          <a:ln>
            <a:noFill/>
          </a:ln>
          <a:effectLst>
            <a:softEdge rad="112500"/>
          </a:effectLst>
        </p:spPr>
      </p:pic>
      <p:pic>
        <p:nvPicPr>
          <p:cNvPr id="24" name="Picture 2" descr="5-Piece Utensil S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1437" y="5454706"/>
            <a:ext cx="2179727" cy="12928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black and white technology car wheel automobile interior transportation transport vehicle drive auto machine steering wheel speed dashboard speedometer automotive power design dash motor style convertible fast shift lever city car guidance land vehicle smart car automobile make automotive exterior compact car automotive design family car subcompact car steering part compact sport utility vehicle transportation system smart fortw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8975" y="1043400"/>
            <a:ext cx="1876637" cy="10638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 descr="https://www.ukpackaging.com/media/catalog/product/cache/1/image/317x250/9df78eab33525d08d6e5fb8d27136e95/5/8/587481316098085_disposable-gloves-food-use_2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833962">
            <a:off x="7690885" y="588585"/>
            <a:ext cx="2099566" cy="165580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51584">
            <a:off x="8972228" y="5666205"/>
            <a:ext cx="967720" cy="1089881"/>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29" name="Rectangle 28"/>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30" name="Picture 29"/>
          <p:cNvPicPr>
            <a:picLocks noChangeAspect="1"/>
          </p:cNvPicPr>
          <p:nvPr/>
        </p:nvPicPr>
        <p:blipFill rotWithShape="1">
          <a:blip r:embed="rId12"/>
          <a:srcRect t="9959"/>
          <a:stretch/>
        </p:blipFill>
        <p:spPr>
          <a:xfrm>
            <a:off x="1358707" y="1066800"/>
            <a:ext cx="955868" cy="1021096"/>
          </a:xfrm>
          <a:prstGeom prst="rect">
            <a:avLst/>
          </a:prstGeom>
          <a:ln>
            <a:noFill/>
          </a:ln>
          <a:effectLst>
            <a:outerShdw blurRad="190500" algn="tl" rotWithShape="0">
              <a:srgbClr val="000000">
                <a:alpha val="70000"/>
              </a:srgbClr>
            </a:outerShdw>
          </a:effectLst>
        </p:spPr>
      </p:pic>
      <p:pic>
        <p:nvPicPr>
          <p:cNvPr id="31" name="Picture 9"/>
          <p:cNvPicPr>
            <a:picLocks noChangeAspect="1"/>
          </p:cNvPicPr>
          <p:nvPr/>
        </p:nvPicPr>
        <p:blipFill>
          <a:blip r:embed="rId13"/>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44064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stretch>
            <a:fillRect/>
          </a:stretch>
        </p:blipFill>
        <p:spPr>
          <a:xfrm flipH="1">
            <a:off x="0" y="0"/>
            <a:ext cx="12191996" cy="6858000"/>
          </a:xfrm>
          <a:prstGeom prst="rect">
            <a:avLst/>
          </a:prstGeom>
          <a:noFill/>
          <a:ln cap="flat">
            <a:noFill/>
          </a:ln>
        </p:spPr>
      </p:pic>
      <p:pic>
        <p:nvPicPr>
          <p:cNvPr id="3" name="Picture 9"/>
          <p:cNvPicPr>
            <a:picLocks noChangeAspect="1"/>
          </p:cNvPicPr>
          <p:nvPr/>
        </p:nvPicPr>
        <p:blipFill>
          <a:blip r:embed="rId3"/>
          <a:stretch>
            <a:fillRect/>
          </a:stretch>
        </p:blipFill>
        <p:spPr>
          <a:xfrm>
            <a:off x="10406493" y="167387"/>
            <a:ext cx="1627906" cy="647907"/>
          </a:xfrm>
          <a:prstGeom prst="rect">
            <a:avLst/>
          </a:prstGeom>
          <a:noFill/>
          <a:ln cap="flat">
            <a:noFill/>
          </a:ln>
        </p:spPr>
      </p:pic>
      <p:sp>
        <p:nvSpPr>
          <p:cNvPr id="5" name="Title 1"/>
          <p:cNvSpPr txBox="1">
            <a:spLocks/>
          </p:cNvSpPr>
          <p:nvPr/>
        </p:nvSpPr>
        <p:spPr>
          <a:xfrm>
            <a:off x="1765005" y="1527095"/>
            <a:ext cx="8229600" cy="707886"/>
          </a:xfrm>
          <a:prstGeom prst="rect">
            <a:avLst/>
          </a:prstGeom>
          <a:noFill/>
          <a:ln w="9525">
            <a:noFill/>
            <a:miter lim="800000"/>
            <a:headEnd/>
            <a:tailEnd/>
          </a:ln>
          <a:effectLst/>
        </p:spPr>
        <p:txBody>
          <a:bodyPr wrap="square">
            <a:spAutoFit/>
          </a:bodyPr>
          <a:lstStyle>
            <a:defPPr>
              <a:defRPr lang="en-US"/>
            </a:defPPr>
            <a:lvl1pPr algn="ctr">
              <a:defRPr sz="3200" b="1">
                <a:solidFill>
                  <a:srgbClr val="7030A0"/>
                </a:solidFill>
                <a:latin typeface="Calibri" pitchFamily="34" charset="0"/>
                <a:cs typeface="Calibri" pitchFamily="34" charset="0"/>
              </a:defRPr>
            </a:lvl1pPr>
          </a:lstStyle>
          <a:p>
            <a:r>
              <a:rPr lang="en-GB" sz="4000" dirty="0">
                <a:solidFill>
                  <a:srgbClr val="00B0F0"/>
                </a:solidFill>
              </a:rPr>
              <a:t>Thank you for your </a:t>
            </a:r>
            <a:r>
              <a:rPr lang="en-GB" sz="4000" dirty="0" smtClean="0">
                <a:solidFill>
                  <a:srgbClr val="00B0F0"/>
                </a:solidFill>
              </a:rPr>
              <a:t>attention</a:t>
            </a:r>
            <a:endParaRPr lang="en-GB" sz="4000" dirty="0">
              <a:solidFill>
                <a:srgbClr val="00B0F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7447" y="2674557"/>
            <a:ext cx="4283075" cy="2872481"/>
          </a:xfrm>
          <a:prstGeom prst="rect">
            <a:avLst/>
          </a:prstGeom>
        </p:spPr>
      </p:pic>
      <p:sp>
        <p:nvSpPr>
          <p:cNvPr id="7" name="Rectangle 6"/>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Tree>
    <p:extLst>
      <p:ext uri="{BB962C8B-B14F-4D97-AF65-F5344CB8AC3E}">
        <p14:creationId xmlns:p14="http://schemas.microsoft.com/office/powerpoint/2010/main" val="111420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888" y="173908"/>
            <a:ext cx="11578107" cy="646331"/>
          </a:xfrm>
          <a:prstGeom prst="rect">
            <a:avLst/>
          </a:prstGeom>
        </p:spPr>
        <p:txBody>
          <a:bodyPr wrap="square">
            <a:spAutoFit/>
          </a:bodyPr>
          <a:lstStyle/>
          <a:p>
            <a:pPr algn="ctr">
              <a:defRPr/>
            </a:pPr>
            <a:r>
              <a:rPr lang="en-GB" sz="3600" b="1" dirty="0">
                <a:solidFill>
                  <a:srgbClr val="00B0F0"/>
                </a:solidFill>
                <a:cs typeface="Calibri" pitchFamily="34" charset="0"/>
              </a:rPr>
              <a:t>Symphony Environmental Technologies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0066" y="4494695"/>
            <a:ext cx="1997901" cy="19979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4330" y="4353430"/>
            <a:ext cx="2224894" cy="22248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3534" y="3504633"/>
            <a:ext cx="1554099" cy="180209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3937"/>
          <a:stretch/>
        </p:blipFill>
        <p:spPr>
          <a:xfrm>
            <a:off x="10578024" y="1229783"/>
            <a:ext cx="1223650" cy="21435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353" y="671643"/>
            <a:ext cx="1807239" cy="190847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4679" y="813167"/>
            <a:ext cx="1807239" cy="190847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755" y="2460768"/>
            <a:ext cx="1807239" cy="190847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888" y="4249893"/>
            <a:ext cx="1938314" cy="2046897"/>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9205" y="741479"/>
            <a:ext cx="1807239" cy="1908479"/>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78386" y="2647743"/>
            <a:ext cx="1807239" cy="1908479"/>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65716" y="2615031"/>
            <a:ext cx="1725530" cy="1822192"/>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82612" y="2595337"/>
            <a:ext cx="1819130" cy="1921037"/>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45422" y="867099"/>
            <a:ext cx="1788180" cy="1838228"/>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37483" y="4546182"/>
            <a:ext cx="1736127" cy="1833383"/>
          </a:xfrm>
          <a:prstGeom prst="rect">
            <a:avLst/>
          </a:prstGeom>
        </p:spPr>
      </p:pic>
      <p:pic>
        <p:nvPicPr>
          <p:cNvPr id="17" name="image13.png"/>
          <p:cNvPicPr/>
          <p:nvPr/>
        </p:nvPicPr>
        <p:blipFill>
          <a:blip r:embed="rId16" cstate="print"/>
          <a:stretch>
            <a:fillRect/>
          </a:stretch>
        </p:blipFill>
        <p:spPr>
          <a:xfrm>
            <a:off x="8748312" y="3015967"/>
            <a:ext cx="1213517" cy="1444400"/>
          </a:xfrm>
          <a:prstGeom prst="rect">
            <a:avLst/>
          </a:prstGeom>
        </p:spPr>
      </p:pic>
      <p:pic>
        <p:nvPicPr>
          <p:cNvPr id="18" name="image7.png"/>
          <p:cNvPicPr/>
          <p:nvPr/>
        </p:nvPicPr>
        <p:blipFill>
          <a:blip r:embed="rId17" cstate="print"/>
          <a:stretch>
            <a:fillRect/>
          </a:stretch>
        </p:blipFill>
        <p:spPr>
          <a:xfrm>
            <a:off x="2284492" y="2848838"/>
            <a:ext cx="1187790" cy="1454205"/>
          </a:xfrm>
          <a:prstGeom prst="rect">
            <a:avLst/>
          </a:prstGeom>
        </p:spPr>
      </p:pic>
      <p:pic>
        <p:nvPicPr>
          <p:cNvPr id="19" name="image18.png"/>
          <p:cNvPicPr/>
          <p:nvPr/>
        </p:nvPicPr>
        <p:blipFill>
          <a:blip r:embed="rId18" cstate="print"/>
          <a:stretch>
            <a:fillRect/>
          </a:stretch>
        </p:blipFill>
        <p:spPr>
          <a:xfrm>
            <a:off x="4004270" y="4726142"/>
            <a:ext cx="1243499" cy="1479979"/>
          </a:xfrm>
          <a:prstGeom prst="rect">
            <a:avLst/>
          </a:prstGeom>
        </p:spPr>
      </p:pic>
      <p:pic>
        <p:nvPicPr>
          <p:cNvPr id="20" name="image11.png"/>
          <p:cNvPicPr/>
          <p:nvPr/>
        </p:nvPicPr>
        <p:blipFill>
          <a:blip r:embed="rId19" cstate="print"/>
          <a:stretch>
            <a:fillRect/>
          </a:stretch>
        </p:blipFill>
        <p:spPr>
          <a:xfrm>
            <a:off x="8716997" y="1102724"/>
            <a:ext cx="1196641" cy="1566872"/>
          </a:xfrm>
          <a:prstGeom prst="rect">
            <a:avLst/>
          </a:prstGeom>
        </p:spPr>
      </p:pic>
      <p:pic>
        <p:nvPicPr>
          <p:cNvPr id="21" name="Picture 20">
            <a:extLst>
              <a:ext uri="{FF2B5EF4-FFF2-40B4-BE49-F238E27FC236}">
                <a16:creationId xmlns="" xmlns:a16="http://schemas.microsoft.com/office/drawing/2014/main" id="{1837D44F-4BBE-F845-A9C3-6C15DD3ED349}"/>
              </a:ext>
            </a:extLst>
          </p:cNvPr>
          <p:cNvPicPr>
            <a:picLocks noChangeAspect="1"/>
          </p:cNvPicPr>
          <p:nvPr/>
        </p:nvPicPr>
        <p:blipFill>
          <a:blip r:embed="rId20"/>
          <a:stretch>
            <a:fillRect/>
          </a:stretch>
        </p:blipFill>
        <p:spPr>
          <a:xfrm>
            <a:off x="2311501" y="1004140"/>
            <a:ext cx="1276314" cy="1535903"/>
          </a:xfrm>
          <a:prstGeom prst="rect">
            <a:avLst/>
          </a:prstGeom>
        </p:spPr>
      </p:pic>
      <p:pic>
        <p:nvPicPr>
          <p:cNvPr id="22" name="Picture 21"/>
          <p:cNvPicPr>
            <a:picLocks noChangeAspect="1"/>
          </p:cNvPicPr>
          <p:nvPr/>
        </p:nvPicPr>
        <p:blipFill>
          <a:blip r:embed="rId21"/>
          <a:stretch>
            <a:fillRect/>
          </a:stretch>
        </p:blipFill>
        <p:spPr>
          <a:xfrm>
            <a:off x="2064019" y="4606833"/>
            <a:ext cx="1756745" cy="1627914"/>
          </a:xfrm>
          <a:prstGeom prst="rect">
            <a:avLst/>
          </a:prstGeom>
        </p:spPr>
      </p:pic>
      <p:pic>
        <p:nvPicPr>
          <p:cNvPr id="23" name="Picture 9"/>
          <p:cNvPicPr>
            <a:picLocks noChangeAspect="1"/>
          </p:cNvPicPr>
          <p:nvPr/>
        </p:nvPicPr>
        <p:blipFill>
          <a:blip r:embed="rId22"/>
          <a:stretch>
            <a:fillRect/>
          </a:stretch>
        </p:blipFill>
        <p:spPr>
          <a:xfrm>
            <a:off x="10659957" y="76863"/>
            <a:ext cx="1533931" cy="610505"/>
          </a:xfrm>
          <a:prstGeom prst="rect">
            <a:avLst/>
          </a:prstGeom>
          <a:noFill/>
          <a:ln cap="flat">
            <a:noFill/>
          </a:ln>
        </p:spPr>
      </p:pic>
      <p:sp>
        <p:nvSpPr>
          <p:cNvPr id="24" name="Rectangle 23"/>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Tree>
    <p:extLst>
      <p:ext uri="{BB962C8B-B14F-4D97-AF65-F5344CB8AC3E}">
        <p14:creationId xmlns:p14="http://schemas.microsoft.com/office/powerpoint/2010/main" val="104303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3863" y="334431"/>
            <a:ext cx="8006109" cy="491851"/>
          </a:xfrm>
          <a:prstGeom prst="rect">
            <a:avLst/>
          </a:prstGeom>
        </p:spPr>
        <p:txBody>
          <a:bodyPr vert="horz" lIns="91440" tIns="45720" rIns="91440" bIns="45720" rtlCol="0" anchor="t">
            <a:noAutofit/>
          </a:bodyPr>
          <a:lstStyle>
            <a:defPPr>
              <a:defRPr lang="en-US"/>
            </a:defPPr>
            <a:lvl1pPr algn="ctr">
              <a:spcBef>
                <a:spcPct val="0"/>
              </a:spcBef>
              <a:buNone/>
              <a:defRPr sz="4000" b="1" i="0" spc="-150">
                <a:solidFill>
                  <a:srgbClr val="00B0F0"/>
                </a:solidFill>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b="0" dirty="0"/>
              <a:t>Introduction to d</a:t>
            </a:r>
            <a:r>
              <a:rPr lang="en-US" b="0" baseline="-25000" dirty="0"/>
              <a:t>2</a:t>
            </a:r>
            <a:r>
              <a:rPr lang="en-US" b="0" dirty="0"/>
              <a:t>p Antimicrobials </a:t>
            </a:r>
          </a:p>
        </p:txBody>
      </p:sp>
      <p:grpSp>
        <p:nvGrpSpPr>
          <p:cNvPr id="3" name="Group 2"/>
          <p:cNvGrpSpPr/>
          <p:nvPr/>
        </p:nvGrpSpPr>
        <p:grpSpPr>
          <a:xfrm>
            <a:off x="8525339" y="5299210"/>
            <a:ext cx="1799269" cy="1272207"/>
            <a:chOff x="3677182" y="3013568"/>
            <a:chExt cx="1714261" cy="3298866"/>
          </a:xfrm>
        </p:grpSpPr>
        <p:sp>
          <p:nvSpPr>
            <p:cNvPr id="4" name="object 12"/>
            <p:cNvSpPr txBox="1"/>
            <p:nvPr/>
          </p:nvSpPr>
          <p:spPr>
            <a:xfrm>
              <a:off x="3677182" y="5126346"/>
              <a:ext cx="1714261" cy="1186088"/>
            </a:xfrm>
            <a:prstGeom prst="rect">
              <a:avLst/>
            </a:prstGeom>
          </p:spPr>
          <p:txBody>
            <a:bodyPr vert="horz" wrap="square" lIns="0" tIns="0" rIns="0" bIns="0" rtlCol="0">
              <a:spAutoFit/>
            </a:bodyPr>
            <a:lstStyle/>
            <a:p>
              <a:pPr marL="12700" algn="ctr" eaLnBrk="0" fontAlgn="base" hangingPunct="0">
                <a:spcBef>
                  <a:spcPct val="0"/>
                </a:spcBef>
                <a:spcAft>
                  <a:spcPct val="0"/>
                </a:spcAft>
              </a:pPr>
              <a:r>
                <a:rPr sz="2000" b="1" spc="-5" dirty="0" smtClean="0">
                  <a:solidFill>
                    <a:srgbClr val="0078AD"/>
                  </a:solidFill>
                  <a:latin typeface="Calibri" pitchFamily="34" charset="0"/>
                  <a:cs typeface="Verdana"/>
                </a:rPr>
                <a:t>Fu</a:t>
              </a:r>
              <a:r>
                <a:rPr sz="2000" b="1" spc="5" dirty="0" smtClean="0">
                  <a:solidFill>
                    <a:srgbClr val="0078AD"/>
                  </a:solidFill>
                  <a:latin typeface="Calibri" pitchFamily="34" charset="0"/>
                  <a:cs typeface="Verdana"/>
                </a:rPr>
                <a:t>n</a:t>
              </a:r>
              <a:r>
                <a:rPr sz="2000" b="1" spc="-5" dirty="0" smtClean="0">
                  <a:solidFill>
                    <a:srgbClr val="0078AD"/>
                  </a:solidFill>
                  <a:latin typeface="Calibri" pitchFamily="34" charset="0"/>
                  <a:cs typeface="Verdana"/>
                </a:rPr>
                <a:t>gi</a:t>
              </a:r>
              <a:r>
                <a:rPr lang="en-GB" sz="2000" b="1" spc="-5" dirty="0" smtClean="0">
                  <a:solidFill>
                    <a:srgbClr val="0078AD"/>
                  </a:solidFill>
                  <a:latin typeface="Calibri" pitchFamily="34" charset="0"/>
                  <a:cs typeface="Verdana"/>
                </a:rPr>
                <a:t>, Moulds &amp;</a:t>
              </a:r>
              <a:endParaRPr lang="en-GB" sz="2000" b="1" spc="-5" dirty="0">
                <a:solidFill>
                  <a:srgbClr val="0078AD"/>
                </a:solidFill>
                <a:latin typeface="Calibri" pitchFamily="34" charset="0"/>
                <a:cs typeface="Verdana"/>
              </a:endParaRPr>
            </a:p>
            <a:p>
              <a:pPr marL="12700" algn="ctr" eaLnBrk="0" fontAlgn="base" hangingPunct="0">
                <a:spcBef>
                  <a:spcPct val="0"/>
                </a:spcBef>
                <a:spcAft>
                  <a:spcPct val="0"/>
                </a:spcAft>
              </a:pPr>
              <a:r>
                <a:rPr lang="en-GB" sz="2000" b="1" spc="-5" dirty="0">
                  <a:solidFill>
                    <a:srgbClr val="0078AD"/>
                  </a:solidFill>
                  <a:latin typeface="Calibri" pitchFamily="34" charset="0"/>
                  <a:cs typeface="Verdana"/>
                </a:rPr>
                <a:t>Mildew</a:t>
              </a:r>
              <a:endParaRPr sz="2000" dirty="0">
                <a:solidFill>
                  <a:srgbClr val="0078AD"/>
                </a:solidFill>
                <a:latin typeface="Calibri" pitchFamily="34" charset="0"/>
                <a:cs typeface="Verdan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0328" y="3013568"/>
              <a:ext cx="1639060" cy="2064885"/>
            </a:xfrm>
            <a:prstGeom prst="rect">
              <a:avLst/>
            </a:prstGeom>
          </p:spPr>
        </p:pic>
      </p:grpSp>
      <p:sp>
        <p:nvSpPr>
          <p:cNvPr id="6" name="Content Placeholder 2"/>
          <p:cNvSpPr txBox="1">
            <a:spLocks/>
          </p:cNvSpPr>
          <p:nvPr/>
        </p:nvSpPr>
        <p:spPr>
          <a:xfrm>
            <a:off x="705510" y="1320046"/>
            <a:ext cx="10842813" cy="431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52000" algn="just" fontAlgn="base">
              <a:lnSpc>
                <a:spcPct val="100000"/>
              </a:lnSpc>
              <a:spcAft>
                <a:spcPct val="0"/>
              </a:spcAft>
              <a:buClr>
                <a:srgbClr val="00B0F0"/>
              </a:buClr>
            </a:pPr>
            <a:r>
              <a:rPr lang="en-US" sz="2200" dirty="0" smtClean="0">
                <a:solidFill>
                  <a:prstClr val="black"/>
                </a:solidFill>
                <a:latin typeface="+mj-lt"/>
                <a:cs typeface="Calibri" panose="020F0502020204030204" pitchFamily="34" charset="0"/>
              </a:rPr>
              <a:t>d</a:t>
            </a:r>
            <a:r>
              <a:rPr lang="en-US" sz="2200" baseline="-25000" dirty="0" smtClean="0">
                <a:solidFill>
                  <a:prstClr val="black"/>
                </a:solidFill>
                <a:latin typeface="+mj-lt"/>
                <a:cs typeface="Calibri" panose="020F0502020204030204" pitchFamily="34" charset="0"/>
              </a:rPr>
              <a:t>2</a:t>
            </a:r>
            <a:r>
              <a:rPr lang="en-US" sz="2200" dirty="0" smtClean="0">
                <a:solidFill>
                  <a:prstClr val="black"/>
                </a:solidFill>
                <a:latin typeface="+mj-lt"/>
                <a:cs typeface="Calibri" panose="020F0502020204030204" pitchFamily="34" charset="0"/>
              </a:rPr>
              <a:t>p Antimicrobials offers </a:t>
            </a:r>
            <a:r>
              <a:rPr lang="en-US" sz="2200" dirty="0">
                <a:solidFill>
                  <a:prstClr val="black"/>
                </a:solidFill>
                <a:latin typeface="+mj-lt"/>
                <a:cs typeface="Calibri" panose="020F0502020204030204" pitchFamily="34" charset="0"/>
              </a:rPr>
              <a:t>protection from </a:t>
            </a:r>
            <a:r>
              <a:rPr lang="en-US" sz="2200" b="1" dirty="0" smtClean="0">
                <a:solidFill>
                  <a:prstClr val="black"/>
                </a:solidFill>
                <a:latin typeface="+mj-lt"/>
                <a:cs typeface="Calibri" panose="020F0502020204030204" pitchFamily="34" charset="0"/>
              </a:rPr>
              <a:t>bacteria</a:t>
            </a:r>
            <a:r>
              <a:rPr lang="en-US" sz="2200" dirty="0" smtClean="0">
                <a:solidFill>
                  <a:prstClr val="black"/>
                </a:solidFill>
                <a:latin typeface="+mj-lt"/>
                <a:cs typeface="Calibri" panose="020F0502020204030204" pitchFamily="34" charset="0"/>
              </a:rPr>
              <a:t> </a:t>
            </a:r>
            <a:r>
              <a:rPr lang="en-US" sz="2200" dirty="0">
                <a:solidFill>
                  <a:prstClr val="black"/>
                </a:solidFill>
                <a:latin typeface="+mj-lt"/>
                <a:cs typeface="Calibri" panose="020F0502020204030204" pitchFamily="34" charset="0"/>
              </a:rPr>
              <a:t>(both Gram + and Gram </a:t>
            </a:r>
            <a:r>
              <a:rPr lang="en-US" sz="2200" dirty="0" smtClean="0">
                <a:solidFill>
                  <a:prstClr val="black"/>
                </a:solidFill>
                <a:latin typeface="+mj-lt"/>
                <a:cs typeface="Calibri" panose="020F0502020204030204" pitchFamily="34" charset="0"/>
              </a:rPr>
              <a:t>-) &amp; </a:t>
            </a:r>
            <a:r>
              <a:rPr lang="en-US" sz="2200" b="1" dirty="0">
                <a:solidFill>
                  <a:prstClr val="black"/>
                </a:solidFill>
                <a:latin typeface="+mj-lt"/>
                <a:cs typeface="Calibri" panose="020F0502020204030204" pitchFamily="34" charset="0"/>
              </a:rPr>
              <a:t>fungi</a:t>
            </a:r>
            <a:r>
              <a:rPr lang="en-US" sz="2200" dirty="0">
                <a:solidFill>
                  <a:prstClr val="black"/>
                </a:solidFill>
                <a:latin typeface="+mj-lt"/>
                <a:cs typeface="Calibri" panose="020F0502020204030204" pitchFamily="34" charset="0"/>
              </a:rPr>
              <a:t> (fungi, molds, yeasts, mildew</a:t>
            </a:r>
            <a:r>
              <a:rPr lang="en-US" sz="2200" dirty="0" smtClean="0">
                <a:solidFill>
                  <a:prstClr val="black"/>
                </a:solidFill>
                <a:latin typeface="+mj-lt"/>
                <a:cs typeface="Calibri" panose="020F0502020204030204" pitchFamily="34" charset="0"/>
              </a:rPr>
              <a:t>)</a:t>
            </a:r>
            <a:endParaRPr lang="en-US" sz="2200" dirty="0">
              <a:solidFill>
                <a:prstClr val="black"/>
              </a:solidFill>
              <a:latin typeface="+mj-lt"/>
              <a:cs typeface="Calibri" panose="020F0502020204030204" pitchFamily="34" charset="0"/>
            </a:endParaRPr>
          </a:p>
          <a:p>
            <a:pPr indent="-252000" algn="just" fontAlgn="base">
              <a:lnSpc>
                <a:spcPct val="100000"/>
              </a:lnSpc>
              <a:spcAft>
                <a:spcPct val="0"/>
              </a:spcAft>
              <a:buClr>
                <a:srgbClr val="00B0F0"/>
              </a:buClr>
            </a:pPr>
            <a:r>
              <a:rPr lang="en-US" sz="2200" dirty="0">
                <a:solidFill>
                  <a:prstClr val="black"/>
                </a:solidFill>
                <a:latin typeface="+mj-lt"/>
                <a:cs typeface="Calibri" panose="020F0502020204030204" pitchFamily="34" charset="0"/>
              </a:rPr>
              <a:t>An </a:t>
            </a:r>
            <a:r>
              <a:rPr lang="en-US" sz="2200" dirty="0" smtClean="0">
                <a:solidFill>
                  <a:prstClr val="black"/>
                </a:solidFill>
                <a:latin typeface="+mj-lt"/>
                <a:cs typeface="Calibri" panose="020F0502020204030204" pitchFamily="34" charset="0"/>
              </a:rPr>
              <a:t>Antimicrobial agent </a:t>
            </a:r>
            <a:r>
              <a:rPr lang="en-US" sz="2200" b="1" dirty="0">
                <a:solidFill>
                  <a:prstClr val="black"/>
                </a:solidFill>
                <a:latin typeface="+mj-lt"/>
                <a:cs typeface="Calibri" panose="020F0502020204030204" pitchFamily="34" charset="0"/>
              </a:rPr>
              <a:t>either kills </a:t>
            </a:r>
            <a:r>
              <a:rPr lang="en-US" sz="2200" dirty="0">
                <a:solidFill>
                  <a:prstClr val="black"/>
                </a:solidFill>
                <a:latin typeface="+mj-lt"/>
                <a:cs typeface="Calibri" panose="020F0502020204030204" pitchFamily="34" charset="0"/>
              </a:rPr>
              <a:t>(bactericide, fungicide, algaecide) or </a:t>
            </a:r>
            <a:r>
              <a:rPr lang="en-US" sz="2200" b="1" dirty="0">
                <a:solidFill>
                  <a:prstClr val="black"/>
                </a:solidFill>
                <a:latin typeface="+mj-lt"/>
                <a:cs typeface="Calibri" panose="020F0502020204030204" pitchFamily="34" charset="0"/>
              </a:rPr>
              <a:t>retards</a:t>
            </a:r>
            <a:r>
              <a:rPr lang="en-US" sz="2200" dirty="0">
                <a:solidFill>
                  <a:prstClr val="black"/>
                </a:solidFill>
                <a:latin typeface="+mj-lt"/>
                <a:cs typeface="Calibri" panose="020F0502020204030204" pitchFamily="34" charset="0"/>
              </a:rPr>
              <a:t> the growth of microbes (bacteriostat, fungistat) </a:t>
            </a:r>
            <a:endParaRPr lang="en-US" sz="2200" dirty="0" smtClean="0">
              <a:solidFill>
                <a:prstClr val="black"/>
              </a:solidFill>
              <a:latin typeface="+mj-lt"/>
              <a:cs typeface="Calibri" panose="020F0502020204030204" pitchFamily="34" charset="0"/>
            </a:endParaRPr>
          </a:p>
          <a:p>
            <a:pPr indent="-252000" algn="just" fontAlgn="base">
              <a:lnSpc>
                <a:spcPct val="100000"/>
              </a:lnSpc>
              <a:spcAft>
                <a:spcPct val="0"/>
              </a:spcAft>
              <a:buClr>
                <a:srgbClr val="00B0F0"/>
              </a:buClr>
            </a:pPr>
            <a:r>
              <a:rPr lang="en-US" sz="2200" dirty="0">
                <a:solidFill>
                  <a:prstClr val="black"/>
                </a:solidFill>
                <a:latin typeface="+mj-lt"/>
                <a:cs typeface="Calibri" panose="020F0502020204030204" pitchFamily="34" charset="0"/>
              </a:rPr>
              <a:t>Plastics play a major role in our lives today and are found abundantly in our everyday lives</a:t>
            </a:r>
          </a:p>
          <a:p>
            <a:pPr indent="-252000" algn="just" fontAlgn="base">
              <a:lnSpc>
                <a:spcPct val="100000"/>
              </a:lnSpc>
              <a:spcAft>
                <a:spcPct val="0"/>
              </a:spcAft>
              <a:buClr>
                <a:srgbClr val="00B0F0"/>
              </a:buClr>
            </a:pPr>
            <a:r>
              <a:rPr lang="en-US" sz="2200" dirty="0" smtClean="0">
                <a:solidFill>
                  <a:prstClr val="black"/>
                </a:solidFill>
                <a:latin typeface="+mj-lt"/>
                <a:cs typeface="Calibri" panose="020F0502020204030204" pitchFamily="34" charset="0"/>
              </a:rPr>
              <a:t>Storing food in plastic packaging or using certain products (clothing materials, footwear, etc.)  for a prolonged period, promotes the growth of harmful bacteria and fungi</a:t>
            </a:r>
          </a:p>
          <a:p>
            <a:pPr indent="-252000" algn="just" fontAlgn="base">
              <a:lnSpc>
                <a:spcPct val="100000"/>
              </a:lnSpc>
              <a:spcAft>
                <a:spcPct val="0"/>
              </a:spcAft>
              <a:buClr>
                <a:srgbClr val="00B0F0"/>
              </a:buClr>
            </a:pPr>
            <a:r>
              <a:rPr lang="en-US" sz="2200" dirty="0" smtClean="0">
                <a:solidFill>
                  <a:prstClr val="black"/>
                </a:solidFill>
                <a:latin typeface="+mj-lt"/>
                <a:cs typeface="Calibri" panose="020F0502020204030204" pitchFamily="34" charset="0"/>
              </a:rPr>
              <a:t>Contamination problems are increasing with escalating cases of </a:t>
            </a:r>
            <a:r>
              <a:rPr lang="en-US" sz="2200" b="1" dirty="0" smtClean="0">
                <a:solidFill>
                  <a:prstClr val="black"/>
                </a:solidFill>
                <a:latin typeface="+mj-lt"/>
                <a:cs typeface="Calibri" panose="020F0502020204030204" pitchFamily="34" charset="0"/>
              </a:rPr>
              <a:t>pathogenic diseases</a:t>
            </a:r>
          </a:p>
          <a:p>
            <a:pPr indent="-252000" algn="just" fontAlgn="base">
              <a:lnSpc>
                <a:spcPct val="100000"/>
              </a:lnSpc>
              <a:spcAft>
                <a:spcPct val="0"/>
              </a:spcAft>
              <a:buClr>
                <a:srgbClr val="00B0F0"/>
              </a:buClr>
            </a:pPr>
            <a:r>
              <a:rPr lang="en-US" sz="2200" dirty="0">
                <a:solidFill>
                  <a:prstClr val="black"/>
                </a:solidFill>
                <a:latin typeface="+mj-lt"/>
                <a:cs typeface="Calibri" panose="020F0502020204030204" pitchFamily="34" charset="0"/>
              </a:rPr>
              <a:t>Use of antimicrobials </a:t>
            </a:r>
            <a:r>
              <a:rPr lang="en-US" sz="2200" dirty="0" smtClean="0">
                <a:solidFill>
                  <a:prstClr val="black"/>
                </a:solidFill>
                <a:latin typeface="+mj-lt"/>
                <a:cs typeface="Calibri" panose="020F0502020204030204" pitchFamily="34" charset="0"/>
              </a:rPr>
              <a:t>can </a:t>
            </a:r>
            <a:r>
              <a:rPr lang="en-US" sz="2200" dirty="0">
                <a:solidFill>
                  <a:prstClr val="black"/>
                </a:solidFill>
                <a:latin typeface="+mj-lt"/>
                <a:cs typeface="Calibri" panose="020F0502020204030204" pitchFamily="34" charset="0"/>
              </a:rPr>
              <a:t>help kill or control the growth of harmful </a:t>
            </a:r>
            <a:r>
              <a:rPr lang="en-US" sz="2200" dirty="0" smtClean="0">
                <a:solidFill>
                  <a:prstClr val="black"/>
                </a:solidFill>
                <a:latin typeface="+mj-lt"/>
                <a:cs typeface="Calibri" panose="020F0502020204030204" pitchFamily="34" charset="0"/>
              </a:rPr>
              <a:t>microorganisms</a:t>
            </a:r>
          </a:p>
          <a:p>
            <a:pPr indent="-252000" algn="just" fontAlgn="base">
              <a:lnSpc>
                <a:spcPct val="100000"/>
              </a:lnSpc>
              <a:spcAft>
                <a:spcPct val="0"/>
              </a:spcAft>
              <a:buClr>
                <a:srgbClr val="00B0F0"/>
              </a:buClr>
            </a:pPr>
            <a:endParaRPr lang="en-GB" sz="2200" dirty="0">
              <a:solidFill>
                <a:prstClr val="black"/>
              </a:solidFill>
              <a:latin typeface="+mj-lt"/>
              <a:cs typeface="Calibri" panose="020F0502020204030204" pitchFamily="34" charset="0"/>
            </a:endParaRPr>
          </a:p>
          <a:p>
            <a:pPr indent="-252000" algn="just" fontAlgn="base">
              <a:lnSpc>
                <a:spcPct val="100000"/>
              </a:lnSpc>
              <a:spcAft>
                <a:spcPct val="0"/>
              </a:spcAft>
              <a:buClr>
                <a:srgbClr val="00B0F0"/>
              </a:buClr>
            </a:pPr>
            <a:endParaRPr lang="en-US" sz="2200" b="1" dirty="0">
              <a:solidFill>
                <a:prstClr val="black"/>
              </a:solidFill>
              <a:latin typeface="+mj-lt"/>
              <a:cs typeface="Calibri" panose="020F0502020204030204" pitchFamily="34" charset="0"/>
            </a:endParaRPr>
          </a:p>
          <a:p>
            <a:pPr indent="-252000" algn="just" fontAlgn="base">
              <a:lnSpc>
                <a:spcPct val="100000"/>
              </a:lnSpc>
              <a:spcAft>
                <a:spcPct val="0"/>
              </a:spcAft>
              <a:buClr>
                <a:srgbClr val="00B0F0"/>
              </a:buClr>
            </a:pPr>
            <a:endParaRPr lang="en-US" sz="2200" b="1" dirty="0" smtClean="0">
              <a:solidFill>
                <a:prstClr val="black"/>
              </a:solidFill>
              <a:latin typeface="+mj-lt"/>
              <a:cs typeface="Calibri" panose="020F0502020204030204" pitchFamily="34" charset="0"/>
            </a:endParaRPr>
          </a:p>
          <a:p>
            <a:pPr indent="-252000" algn="just" fontAlgn="base">
              <a:lnSpc>
                <a:spcPct val="100000"/>
              </a:lnSpc>
              <a:spcAft>
                <a:spcPct val="0"/>
              </a:spcAft>
              <a:buClr>
                <a:srgbClr val="00B0F0"/>
              </a:buClr>
            </a:pPr>
            <a:endParaRPr lang="en-US" sz="2200" b="1" dirty="0" smtClean="0">
              <a:solidFill>
                <a:prstClr val="black"/>
              </a:solidFill>
              <a:latin typeface="+mj-lt"/>
              <a:cs typeface="Calibri" panose="020F0502020204030204" pitchFamily="34" charset="0"/>
            </a:endParaRPr>
          </a:p>
        </p:txBody>
      </p:sp>
      <p:grpSp>
        <p:nvGrpSpPr>
          <p:cNvPr id="7" name="Group 6"/>
          <p:cNvGrpSpPr/>
          <p:nvPr/>
        </p:nvGrpSpPr>
        <p:grpSpPr>
          <a:xfrm>
            <a:off x="1525743" y="5532161"/>
            <a:ext cx="1196241" cy="916628"/>
            <a:chOff x="4717058" y="5061881"/>
            <a:chExt cx="1432210" cy="1603337"/>
          </a:xfrm>
        </p:grpSpPr>
        <p:sp>
          <p:nvSpPr>
            <p:cNvPr id="8" name="object 8"/>
            <p:cNvSpPr txBox="1"/>
            <p:nvPr/>
          </p:nvSpPr>
          <p:spPr>
            <a:xfrm>
              <a:off x="4823163" y="6265170"/>
              <a:ext cx="1254989" cy="400048"/>
            </a:xfrm>
            <a:prstGeom prst="rect">
              <a:avLst/>
            </a:prstGeom>
          </p:spPr>
          <p:txBody>
            <a:bodyPr vert="horz" wrap="square" lIns="0" tIns="0" rIns="0" bIns="0" rtlCol="0">
              <a:spAutoFit/>
            </a:bodyPr>
            <a:lstStyle/>
            <a:p>
              <a:pPr marL="12700" algn="ctr" eaLnBrk="0" fontAlgn="base" hangingPunct="0">
                <a:spcBef>
                  <a:spcPct val="0"/>
                </a:spcBef>
                <a:spcAft>
                  <a:spcPct val="0"/>
                </a:spcAft>
              </a:pPr>
              <a:r>
                <a:rPr sz="2000" b="1" dirty="0">
                  <a:solidFill>
                    <a:srgbClr val="0078AD"/>
                  </a:solidFill>
                  <a:latin typeface="Calibri" panose="020F0502020204030204" pitchFamily="34" charset="0"/>
                  <a:cs typeface="Verdana"/>
                </a:rPr>
                <a:t>Bac</a:t>
              </a:r>
              <a:r>
                <a:rPr sz="2000" b="1" spc="-15" dirty="0">
                  <a:solidFill>
                    <a:srgbClr val="0078AD"/>
                  </a:solidFill>
                  <a:latin typeface="Calibri" panose="020F0502020204030204" pitchFamily="34" charset="0"/>
                  <a:cs typeface="Verdana"/>
                </a:rPr>
                <a:t>t</a:t>
              </a:r>
              <a:r>
                <a:rPr sz="2000" b="1" spc="-5" dirty="0">
                  <a:solidFill>
                    <a:srgbClr val="0078AD"/>
                  </a:solidFill>
                  <a:latin typeface="Calibri" panose="020F0502020204030204" pitchFamily="34" charset="0"/>
                  <a:cs typeface="Verdana"/>
                </a:rPr>
                <a:t>eria</a:t>
              </a:r>
              <a:endParaRPr sz="2000" dirty="0">
                <a:solidFill>
                  <a:srgbClr val="0078AD"/>
                </a:solidFill>
                <a:latin typeface="Calibri" panose="020F0502020204030204" pitchFamily="34" charset="0"/>
                <a:cs typeface="Verdana"/>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058" y="5061881"/>
              <a:ext cx="1432210" cy="1237744"/>
            </a:xfrm>
            <a:prstGeom prst="rect">
              <a:avLst/>
            </a:prstGeom>
          </p:spPr>
        </p:pic>
      </p:grpSp>
      <p:grpSp>
        <p:nvGrpSpPr>
          <p:cNvPr id="10" name="Group 9"/>
          <p:cNvGrpSpPr/>
          <p:nvPr/>
        </p:nvGrpSpPr>
        <p:grpSpPr>
          <a:xfrm>
            <a:off x="6038052" y="5431505"/>
            <a:ext cx="1579847" cy="999584"/>
            <a:chOff x="5801234" y="3950891"/>
            <a:chExt cx="1597908" cy="1502030"/>
          </a:xfrm>
        </p:grpSpPr>
        <p:sp>
          <p:nvSpPr>
            <p:cNvPr id="11" name="object 4"/>
            <p:cNvSpPr txBox="1"/>
            <p:nvPr/>
          </p:nvSpPr>
          <p:spPr>
            <a:xfrm>
              <a:off x="6227385" y="5128650"/>
              <a:ext cx="811769" cy="324271"/>
            </a:xfrm>
            <a:prstGeom prst="rect">
              <a:avLst/>
            </a:prstGeom>
          </p:spPr>
          <p:txBody>
            <a:bodyPr vert="horz" wrap="square" lIns="0" tIns="0" rIns="0" bIns="0" rtlCol="0">
              <a:spAutoFit/>
            </a:bodyPr>
            <a:lstStyle/>
            <a:p>
              <a:pPr marL="12700" algn="ctr" eaLnBrk="0" fontAlgn="base" hangingPunct="0">
                <a:spcBef>
                  <a:spcPct val="0"/>
                </a:spcBef>
                <a:spcAft>
                  <a:spcPct val="0"/>
                </a:spcAft>
              </a:pPr>
              <a:r>
                <a:rPr sz="2300" b="1" dirty="0">
                  <a:solidFill>
                    <a:srgbClr val="0078AD"/>
                  </a:solidFill>
                  <a:latin typeface="Calibri" panose="020F0502020204030204" pitchFamily="34" charset="0"/>
                  <a:cs typeface="Verdana"/>
                </a:rPr>
                <a:t>Yeas</a:t>
              </a:r>
              <a:r>
                <a:rPr sz="2300" b="1" spc="-10" dirty="0">
                  <a:solidFill>
                    <a:srgbClr val="0078AD"/>
                  </a:solidFill>
                  <a:latin typeface="Calibri" panose="020F0502020204030204" pitchFamily="34" charset="0"/>
                  <a:cs typeface="Verdana"/>
                </a:rPr>
                <a:t>t</a:t>
              </a:r>
              <a:r>
                <a:rPr sz="2300" b="1" dirty="0">
                  <a:solidFill>
                    <a:srgbClr val="0078AD"/>
                  </a:solidFill>
                  <a:latin typeface="Calibri" panose="020F0502020204030204" pitchFamily="34" charset="0"/>
                  <a:cs typeface="Verdana"/>
                </a:rPr>
                <a:t>s</a:t>
              </a:r>
              <a:endParaRPr sz="2300" dirty="0">
                <a:solidFill>
                  <a:srgbClr val="0078AD"/>
                </a:solidFill>
                <a:latin typeface="Calibri" panose="020F0502020204030204" pitchFamily="34" charset="0"/>
                <a:cs typeface="Verdana"/>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234" y="3950891"/>
              <a:ext cx="1597908" cy="1203780"/>
            </a:xfrm>
            <a:prstGeom prst="rect">
              <a:avLst/>
            </a:prstGeom>
          </p:spPr>
        </p:pic>
      </p:grpSp>
      <p:grpSp>
        <p:nvGrpSpPr>
          <p:cNvPr id="13" name="Group 12"/>
          <p:cNvGrpSpPr/>
          <p:nvPr/>
        </p:nvGrpSpPr>
        <p:grpSpPr>
          <a:xfrm>
            <a:off x="3466190" y="5608566"/>
            <a:ext cx="1518621" cy="793532"/>
            <a:chOff x="9716847" y="2041053"/>
            <a:chExt cx="1603260" cy="143932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847" y="2041053"/>
              <a:ext cx="1603260" cy="1135518"/>
            </a:xfrm>
            <a:prstGeom prst="rect">
              <a:avLst/>
            </a:prstGeom>
          </p:spPr>
        </p:pic>
        <p:sp>
          <p:nvSpPr>
            <p:cNvPr id="15" name="object 6"/>
            <p:cNvSpPr txBox="1"/>
            <p:nvPr/>
          </p:nvSpPr>
          <p:spPr>
            <a:xfrm>
              <a:off x="10186138" y="3156109"/>
              <a:ext cx="859131" cy="324271"/>
            </a:xfrm>
            <a:prstGeom prst="rect">
              <a:avLst/>
            </a:prstGeom>
          </p:spPr>
          <p:txBody>
            <a:bodyPr vert="horz" wrap="square" lIns="0" tIns="0" rIns="0" bIns="0" rtlCol="0">
              <a:spAutoFit/>
            </a:bodyPr>
            <a:lstStyle/>
            <a:p>
              <a:pPr marL="12700" algn="ctr" eaLnBrk="0" fontAlgn="base" hangingPunct="0">
                <a:spcBef>
                  <a:spcPct val="0"/>
                </a:spcBef>
                <a:spcAft>
                  <a:spcPct val="0"/>
                </a:spcAft>
              </a:pPr>
              <a:r>
                <a:rPr sz="2300" b="1" spc="-5" dirty="0">
                  <a:solidFill>
                    <a:srgbClr val="0078AD"/>
                  </a:solidFill>
                  <a:latin typeface="Calibri" panose="020F0502020204030204" pitchFamily="34" charset="0"/>
                  <a:cs typeface="Verdana"/>
                </a:rPr>
                <a:t>Algae</a:t>
              </a:r>
              <a:endParaRPr sz="2300" dirty="0">
                <a:solidFill>
                  <a:srgbClr val="0078AD"/>
                </a:solidFill>
                <a:latin typeface="Calibri" panose="020F0502020204030204" pitchFamily="34" charset="0"/>
                <a:cs typeface="Verdana"/>
              </a:endParaRPr>
            </a:p>
          </p:txBody>
        </p:sp>
      </p:gr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17" name="Rectangle 16"/>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18" name="Picture 9"/>
          <p:cNvPicPr>
            <a:picLocks noChangeAspect="1"/>
          </p:cNvPicPr>
          <p:nvPr/>
        </p:nvPicPr>
        <p:blipFill>
          <a:blip r:embed="rId7"/>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317914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456" y="1162721"/>
            <a:ext cx="10730689" cy="4928722"/>
          </a:xfrm>
          <a:prstGeom prst="rect">
            <a:avLst/>
          </a:prstGeom>
        </p:spPr>
        <p:txBody>
          <a:bodyPr wrap="square">
            <a:spAutoFit/>
          </a:bodyPr>
          <a:lstStyle/>
          <a:p>
            <a:pPr marL="33750" indent="-285750" algn="just" fontAlgn="base">
              <a:lnSpc>
                <a:spcPct val="150000"/>
              </a:lnSpc>
              <a:spcAft>
                <a:spcPts val="1200"/>
              </a:spcAft>
              <a:buClr>
                <a:srgbClr val="00B0F0"/>
              </a:buClr>
              <a:buFont typeface="Arial" panose="020B0604020202020204" pitchFamily="34" charset="0"/>
              <a:buChar char="•"/>
            </a:pPr>
            <a:r>
              <a:rPr lang="en-US" sz="2400" dirty="0" smtClean="0">
                <a:solidFill>
                  <a:prstClr val="black"/>
                </a:solidFill>
                <a:cs typeface="Calibri" panose="020F0502020204030204" pitchFamily="34" charset="0"/>
              </a:rPr>
              <a:t>Three </a:t>
            </a:r>
            <a:r>
              <a:rPr lang="en-US" sz="2400" dirty="0">
                <a:solidFill>
                  <a:prstClr val="black"/>
                </a:solidFill>
                <a:cs typeface="Calibri" panose="020F0502020204030204" pitchFamily="34" charset="0"/>
              </a:rPr>
              <a:t>families of </a:t>
            </a:r>
            <a:r>
              <a:rPr lang="en-US" sz="2400" dirty="0" smtClean="0">
                <a:solidFill>
                  <a:prstClr val="black"/>
                </a:solidFill>
                <a:cs typeface="Calibri" panose="020F0502020204030204" pitchFamily="34" charset="0"/>
              </a:rPr>
              <a:t>Antimicrobial </a:t>
            </a:r>
            <a:r>
              <a:rPr lang="en-US" sz="2400" dirty="0" err="1">
                <a:solidFill>
                  <a:prstClr val="black"/>
                </a:solidFill>
                <a:cs typeface="Calibri" panose="020F0502020204030204" pitchFamily="34" charset="0"/>
              </a:rPr>
              <a:t>Masterbatches</a:t>
            </a:r>
            <a:r>
              <a:rPr lang="en-US" sz="2400" dirty="0">
                <a:solidFill>
                  <a:prstClr val="black"/>
                </a:solidFill>
                <a:cs typeface="Calibri" panose="020F0502020204030204" pitchFamily="34" charset="0"/>
              </a:rPr>
              <a:t>/additives</a:t>
            </a:r>
            <a:r>
              <a:rPr lang="en-US" sz="2400" dirty="0" smtClean="0">
                <a:solidFill>
                  <a:prstClr val="black"/>
                </a:solidFill>
                <a:cs typeface="Calibri" panose="020F0502020204030204" pitchFamily="34" charset="0"/>
              </a:rPr>
              <a:t>: </a:t>
            </a:r>
            <a:r>
              <a:rPr lang="en-US" sz="2400" b="1" dirty="0" smtClean="0">
                <a:solidFill>
                  <a:prstClr val="black"/>
                </a:solidFill>
                <a:cs typeface="Calibri" panose="020F0502020204030204" pitchFamily="34" charset="0"/>
              </a:rPr>
              <a:t>979XX</a:t>
            </a:r>
            <a:r>
              <a:rPr lang="en-US" sz="2400" b="1" dirty="0">
                <a:solidFill>
                  <a:prstClr val="black"/>
                </a:solidFill>
                <a:cs typeface="Calibri" panose="020F0502020204030204" pitchFamily="34" charset="0"/>
              </a:rPr>
              <a:t>, 96XXX &amp; 970XX</a:t>
            </a:r>
          </a:p>
          <a:p>
            <a:pPr marL="33750" indent="-285750" algn="just" fontAlgn="base">
              <a:lnSpc>
                <a:spcPct val="150000"/>
              </a:lnSpc>
              <a:spcAft>
                <a:spcPts val="1200"/>
              </a:spcAft>
              <a:buClr>
                <a:srgbClr val="00B0F0"/>
              </a:buClr>
              <a:buFont typeface="Arial" panose="020B0604020202020204" pitchFamily="34" charset="0"/>
              <a:buChar char="•"/>
            </a:pPr>
            <a:r>
              <a:rPr lang="en-GB" sz="2400" dirty="0">
                <a:solidFill>
                  <a:prstClr val="black"/>
                </a:solidFill>
                <a:cs typeface="Calibri" panose="020F0502020204030204" pitchFamily="34" charset="0"/>
              </a:rPr>
              <a:t>Testing Methods: ASTM E 2180 , ISO 22196:2011, ASTM G21 , ASTM D5589 &amp;  ASTM D7907</a:t>
            </a:r>
          </a:p>
          <a:p>
            <a:pPr marL="33750" indent="-285750" algn="just" fontAlgn="base">
              <a:lnSpc>
                <a:spcPct val="150000"/>
              </a:lnSpc>
              <a:spcAft>
                <a:spcPts val="1200"/>
              </a:spcAft>
              <a:buClr>
                <a:srgbClr val="00B0F0"/>
              </a:buClr>
              <a:buFont typeface="Arial" panose="020B0604020202020204" pitchFamily="34" charset="0"/>
              <a:buChar char="•"/>
            </a:pPr>
            <a:r>
              <a:rPr lang="en-GB" sz="2400" dirty="0">
                <a:solidFill>
                  <a:prstClr val="black"/>
                </a:solidFill>
                <a:cs typeface="Calibri" panose="020F0502020204030204" pitchFamily="34" charset="0"/>
              </a:rPr>
              <a:t>d</a:t>
            </a:r>
            <a:r>
              <a:rPr lang="en-GB" sz="2400" baseline="-25000" dirty="0">
                <a:solidFill>
                  <a:prstClr val="black"/>
                </a:solidFill>
                <a:cs typeface="Calibri" panose="020F0502020204030204" pitchFamily="34" charset="0"/>
              </a:rPr>
              <a:t>2</a:t>
            </a:r>
            <a:r>
              <a:rPr lang="en-GB" sz="2400" dirty="0">
                <a:solidFill>
                  <a:prstClr val="black"/>
                </a:solidFill>
                <a:cs typeface="Calibri" panose="020F0502020204030204" pitchFamily="34" charset="0"/>
              </a:rPr>
              <a:t>p formulations are compatible with Polyolefins, </a:t>
            </a:r>
            <a:r>
              <a:rPr lang="en-GB" sz="2400" dirty="0" smtClean="0">
                <a:solidFill>
                  <a:prstClr val="black"/>
                </a:solidFill>
                <a:cs typeface="Calibri" panose="020F0502020204030204" pitchFamily="34" charset="0"/>
              </a:rPr>
              <a:t>EVA, Styrenics</a:t>
            </a:r>
            <a:r>
              <a:rPr lang="en-GB" sz="2400" dirty="0">
                <a:solidFill>
                  <a:prstClr val="black"/>
                </a:solidFill>
                <a:cs typeface="Calibri" panose="020F0502020204030204" pitchFamily="34" charset="0"/>
              </a:rPr>
              <a:t>, Polyamides, Polyesters, PVC, PC</a:t>
            </a:r>
            <a:r>
              <a:rPr lang="en-GB" sz="2400" dirty="0" smtClean="0">
                <a:solidFill>
                  <a:prstClr val="black"/>
                </a:solidFill>
                <a:cs typeface="Calibri" panose="020F0502020204030204" pitchFamily="34" charset="0"/>
              </a:rPr>
              <a:t>, PET, </a:t>
            </a:r>
            <a:r>
              <a:rPr lang="en-GB" sz="2400" dirty="0">
                <a:solidFill>
                  <a:prstClr val="black"/>
                </a:solidFill>
                <a:cs typeface="Calibri" panose="020F0502020204030204" pitchFamily="34" charset="0"/>
              </a:rPr>
              <a:t>etc. </a:t>
            </a:r>
            <a:endParaRPr lang="en-GB" sz="2400" dirty="0" smtClean="0">
              <a:solidFill>
                <a:prstClr val="black"/>
              </a:solidFill>
              <a:cs typeface="Calibri" panose="020F0502020204030204" pitchFamily="34" charset="0"/>
            </a:endParaRPr>
          </a:p>
          <a:p>
            <a:pPr marL="33750" indent="-285750" algn="just" fontAlgn="base">
              <a:lnSpc>
                <a:spcPct val="150000"/>
              </a:lnSpc>
              <a:spcAft>
                <a:spcPts val="1200"/>
              </a:spcAft>
              <a:buClr>
                <a:srgbClr val="00B0F0"/>
              </a:buClr>
              <a:buFont typeface="Arial" panose="020B0604020202020204" pitchFamily="34" charset="0"/>
              <a:buChar char="•"/>
            </a:pPr>
            <a:r>
              <a:rPr lang="en-US" sz="2400" dirty="0">
                <a:solidFill>
                  <a:prstClr val="black"/>
                </a:solidFill>
                <a:cs typeface="Calibri" panose="020F0502020204030204" pitchFamily="34" charset="0"/>
              </a:rPr>
              <a:t>Antimicrobial additives can </a:t>
            </a:r>
            <a:r>
              <a:rPr lang="en-US" sz="2400" dirty="0" smtClean="0">
                <a:solidFill>
                  <a:prstClr val="black"/>
                </a:solidFill>
                <a:cs typeface="Calibri" panose="020F0502020204030204" pitchFamily="34" charset="0"/>
              </a:rPr>
              <a:t>be supplied in powder form and </a:t>
            </a:r>
            <a:r>
              <a:rPr lang="en-US" sz="2400" dirty="0">
                <a:solidFill>
                  <a:prstClr val="black"/>
                </a:solidFill>
                <a:cs typeface="Calibri" panose="020F0502020204030204" pitchFamily="34" charset="0"/>
              </a:rPr>
              <a:t>incorporated with plastic resins during compounding or as a </a:t>
            </a:r>
            <a:r>
              <a:rPr lang="en-US" sz="2400" dirty="0" smtClean="0">
                <a:solidFill>
                  <a:prstClr val="black"/>
                </a:solidFill>
                <a:cs typeface="Calibri" panose="020F0502020204030204" pitchFamily="34" charset="0"/>
              </a:rPr>
              <a:t>Masterbatch </a:t>
            </a:r>
            <a:r>
              <a:rPr lang="en-US" sz="2400" dirty="0">
                <a:solidFill>
                  <a:prstClr val="black"/>
                </a:solidFill>
                <a:cs typeface="Calibri" panose="020F0502020204030204" pitchFamily="34" charset="0"/>
              </a:rPr>
              <a:t>during extrusion, injection, molding, coating, lamination, woven and nonwoven applications </a:t>
            </a:r>
          </a:p>
        </p:txBody>
      </p:sp>
      <p:sp>
        <p:nvSpPr>
          <p:cNvPr id="3" name="Title 1"/>
          <p:cNvSpPr txBox="1">
            <a:spLocks/>
          </p:cNvSpPr>
          <p:nvPr/>
        </p:nvSpPr>
        <p:spPr>
          <a:xfrm>
            <a:off x="2681922" y="397841"/>
            <a:ext cx="6052720" cy="491851"/>
          </a:xfrm>
          <a:prstGeom prst="rect">
            <a:avLst/>
          </a:prstGeom>
        </p:spPr>
        <p:txBody>
          <a:bodyPr vert="horz" lIns="91440" tIns="45720" rIns="91440" bIns="45720" rtlCol="0" anchor="t">
            <a:noAutofit/>
          </a:bodyPr>
          <a:lstStyle>
            <a:lvl1pPr algn="ctr">
              <a:spcBef>
                <a:spcPct val="0"/>
              </a:spcBef>
              <a:buNone/>
              <a:defRPr sz="4000" b="1" i="0" spc="-150">
                <a:solidFill>
                  <a:srgbClr val="00B0F0"/>
                </a:solidFill>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b="0" dirty="0" smtClean="0"/>
              <a:t>Characteristics</a:t>
            </a:r>
            <a:endParaRPr lang="en-US"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5" name="Rectangle 4"/>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6" name="Picture 9"/>
          <p:cNvPicPr>
            <a:picLocks noChangeAspect="1"/>
          </p:cNvPicPr>
          <p:nvPr/>
        </p:nvPicPr>
        <p:blipFill>
          <a:blip r:embed="rId3"/>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22845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13287" y="244898"/>
            <a:ext cx="4589990" cy="726919"/>
          </a:xfrm>
          <a:prstGeom prst="rect">
            <a:avLst/>
          </a:prstGeom>
        </p:spPr>
        <p:txBody>
          <a:bodyPr vert="horz" lIns="91440" tIns="45720" rIns="91440" bIns="45720" rtlCol="0" anchor="t">
            <a:noAutofit/>
          </a:bodyPr>
          <a:lstStyle>
            <a:defPPr>
              <a:defRPr lang="en-US"/>
            </a:defPPr>
            <a:lvl1pPr algn="ctr">
              <a:spcBef>
                <a:spcPct val="0"/>
              </a:spcBef>
              <a:buNone/>
              <a:defRPr sz="4000" b="0" i="0" spc="-150">
                <a:solidFill>
                  <a:srgbClr val="00B0F0"/>
                </a:solidFill>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dirty="0"/>
              <a:t>Mechanism of Action</a:t>
            </a:r>
            <a:br>
              <a:rPr lang="en-GB" dirty="0"/>
            </a:br>
            <a:endParaRPr lang="en-GB" dirty="0"/>
          </a:p>
        </p:txBody>
      </p:sp>
      <p:sp>
        <p:nvSpPr>
          <p:cNvPr id="3" name="object 10"/>
          <p:cNvSpPr txBox="1"/>
          <p:nvPr/>
        </p:nvSpPr>
        <p:spPr>
          <a:xfrm>
            <a:off x="1574992" y="1153783"/>
            <a:ext cx="4305177" cy="369332"/>
          </a:xfrm>
          <a:prstGeom prst="rect">
            <a:avLst/>
          </a:prstGeom>
        </p:spPr>
        <p:txBody>
          <a:bodyPr vert="horz" wrap="square" lIns="0" tIns="0" rIns="0" bIns="0" rtlCol="0">
            <a:spAutoFit/>
          </a:bodyPr>
          <a:lstStyle/>
          <a:p>
            <a:pPr marL="12700" eaLnBrk="0" fontAlgn="base" hangingPunct="0">
              <a:spcBef>
                <a:spcPct val="0"/>
              </a:spcBef>
              <a:spcAft>
                <a:spcPct val="0"/>
              </a:spcAft>
            </a:pPr>
            <a:r>
              <a:rPr sz="2400" b="1" dirty="0">
                <a:solidFill>
                  <a:srgbClr val="00B0F0"/>
                </a:solidFill>
                <a:latin typeface="Calibri" panose="020F0502020204030204" pitchFamily="34" charset="0"/>
                <a:cs typeface="Calibri" panose="020F0502020204030204" pitchFamily="34" charset="0"/>
              </a:rPr>
              <a:t>F</a:t>
            </a:r>
            <a:r>
              <a:rPr sz="2400" b="1" spc="-5" dirty="0">
                <a:solidFill>
                  <a:srgbClr val="00B0F0"/>
                </a:solidFill>
                <a:latin typeface="Calibri" panose="020F0502020204030204" pitchFamily="34" charset="0"/>
                <a:cs typeface="Calibri" panose="020F0502020204030204" pitchFamily="34" charset="0"/>
              </a:rPr>
              <a:t>un</a:t>
            </a:r>
            <a:r>
              <a:rPr sz="2400" b="1" spc="5" dirty="0">
                <a:solidFill>
                  <a:srgbClr val="00B0F0"/>
                </a:solidFill>
                <a:latin typeface="Calibri" panose="020F0502020204030204" pitchFamily="34" charset="0"/>
                <a:cs typeface="Calibri" panose="020F0502020204030204" pitchFamily="34" charset="0"/>
              </a:rPr>
              <a:t>g</a:t>
            </a:r>
            <a:r>
              <a:rPr sz="2400" b="1" dirty="0">
                <a:solidFill>
                  <a:srgbClr val="00B0F0"/>
                </a:solidFill>
                <a:latin typeface="Calibri" panose="020F0502020204030204" pitchFamily="34" charset="0"/>
                <a:cs typeface="Calibri" panose="020F0502020204030204" pitchFamily="34" charset="0"/>
              </a:rPr>
              <a:t>i, </a:t>
            </a:r>
            <a:r>
              <a:rPr lang="en-US" sz="2400" b="1" spc="-15" dirty="0">
                <a:solidFill>
                  <a:srgbClr val="00B0F0"/>
                </a:solidFill>
                <a:latin typeface="Calibri" panose="020F0502020204030204" pitchFamily="34" charset="0"/>
                <a:cs typeface="Calibri" panose="020F0502020204030204" pitchFamily="34" charset="0"/>
              </a:rPr>
              <a:t>Y</a:t>
            </a:r>
            <a:r>
              <a:rPr sz="2400" b="1" spc="-10" dirty="0" smtClean="0">
                <a:solidFill>
                  <a:srgbClr val="00B0F0"/>
                </a:solidFill>
                <a:latin typeface="Calibri" panose="020F0502020204030204" pitchFamily="34" charset="0"/>
                <a:cs typeface="Calibri" panose="020F0502020204030204" pitchFamily="34" charset="0"/>
              </a:rPr>
              <a:t>e</a:t>
            </a:r>
            <a:r>
              <a:rPr sz="2400" b="1" spc="-15" dirty="0" smtClean="0">
                <a:solidFill>
                  <a:srgbClr val="00B0F0"/>
                </a:solidFill>
                <a:latin typeface="Calibri" panose="020F0502020204030204" pitchFamily="34" charset="0"/>
                <a:cs typeface="Calibri" panose="020F0502020204030204" pitchFamily="34" charset="0"/>
              </a:rPr>
              <a:t>as</a:t>
            </a:r>
            <a:r>
              <a:rPr sz="2400" b="1" spc="-20" dirty="0" smtClean="0">
                <a:solidFill>
                  <a:srgbClr val="00B0F0"/>
                </a:solidFill>
                <a:latin typeface="Calibri" panose="020F0502020204030204" pitchFamily="34" charset="0"/>
                <a:cs typeface="Calibri" panose="020F0502020204030204" pitchFamily="34" charset="0"/>
              </a:rPr>
              <a:t>t</a:t>
            </a:r>
            <a:r>
              <a:rPr sz="2400" b="1" spc="-5" dirty="0" smtClean="0">
                <a:solidFill>
                  <a:srgbClr val="00B0F0"/>
                </a:solidFill>
                <a:latin typeface="Calibri" panose="020F0502020204030204" pitchFamily="34" charset="0"/>
                <a:cs typeface="Calibri" panose="020F0502020204030204" pitchFamily="34" charset="0"/>
              </a:rPr>
              <a:t>s</a:t>
            </a:r>
            <a:r>
              <a:rPr lang="en-US" sz="2400" b="1" dirty="0">
                <a:solidFill>
                  <a:srgbClr val="00B0F0"/>
                </a:solidFill>
                <a:latin typeface="Calibri" panose="020F0502020204030204" pitchFamily="34" charset="0"/>
                <a:cs typeface="Calibri" panose="020F0502020204030204" pitchFamily="34" charset="0"/>
              </a:rPr>
              <a:t> </a:t>
            </a:r>
            <a:r>
              <a:rPr lang="en-US" sz="2400" b="1" dirty="0" smtClean="0">
                <a:solidFill>
                  <a:srgbClr val="00B0F0"/>
                </a:solidFill>
                <a:latin typeface="Calibri" panose="020F0502020204030204" pitchFamily="34" charset="0"/>
                <a:cs typeface="Calibri" panose="020F0502020204030204" pitchFamily="34" charset="0"/>
              </a:rPr>
              <a:t>&amp; </a:t>
            </a:r>
            <a:r>
              <a:rPr lang="en-US" sz="2400" b="1" spc="-5" dirty="0" smtClean="0">
                <a:solidFill>
                  <a:srgbClr val="00B0F0"/>
                </a:solidFill>
                <a:latin typeface="Calibri" panose="020F0502020204030204" pitchFamily="34" charset="0"/>
                <a:cs typeface="Calibri" panose="020F0502020204030204" pitchFamily="34" charset="0"/>
              </a:rPr>
              <a:t>A</a:t>
            </a:r>
            <a:r>
              <a:rPr sz="2400" b="1" dirty="0" smtClean="0">
                <a:solidFill>
                  <a:srgbClr val="00B0F0"/>
                </a:solidFill>
                <a:latin typeface="Calibri" panose="020F0502020204030204" pitchFamily="34" charset="0"/>
                <a:cs typeface="Calibri" panose="020F0502020204030204" pitchFamily="34" charset="0"/>
              </a:rPr>
              <a:t>lgae</a:t>
            </a:r>
            <a:r>
              <a:rPr lang="en-GB" sz="2400" b="1" dirty="0" smtClean="0">
                <a:solidFill>
                  <a:srgbClr val="00B0F0"/>
                </a:solidFill>
                <a:latin typeface="Calibri" panose="020F0502020204030204" pitchFamily="34" charset="0"/>
                <a:cs typeface="Calibri" panose="020F0502020204030204" pitchFamily="34" charset="0"/>
              </a:rPr>
              <a:t> </a:t>
            </a:r>
            <a:r>
              <a:rPr sz="1600" b="1" dirty="0" smtClean="0">
                <a:solidFill>
                  <a:srgbClr val="00B0F0"/>
                </a:solidFill>
                <a:latin typeface="Calibri" panose="020F0502020204030204" pitchFamily="34" charset="0"/>
                <a:cs typeface="Calibri" panose="020F0502020204030204" pitchFamily="34" charset="0"/>
              </a:rPr>
              <a:t>(</a:t>
            </a:r>
            <a:r>
              <a:rPr lang="en-US" sz="1600" b="1" dirty="0" smtClean="0">
                <a:solidFill>
                  <a:srgbClr val="00B0F0"/>
                </a:solidFill>
                <a:latin typeface="Calibri" panose="020F0502020204030204" pitchFamily="34" charset="0"/>
                <a:cs typeface="Calibri" panose="020F0502020204030204" pitchFamily="34" charset="0"/>
              </a:rPr>
              <a:t>E</a:t>
            </a:r>
            <a:r>
              <a:rPr sz="1600" b="1" dirty="0" smtClean="0">
                <a:solidFill>
                  <a:srgbClr val="00B0F0"/>
                </a:solidFill>
                <a:latin typeface="Calibri" panose="020F0502020204030204" pitchFamily="34" charset="0"/>
                <a:cs typeface="Calibri" panose="020F0502020204030204" pitchFamily="34" charset="0"/>
              </a:rPr>
              <a:t>u</a:t>
            </a:r>
            <a:r>
              <a:rPr sz="1600" b="1" spc="-10" dirty="0" smtClean="0">
                <a:solidFill>
                  <a:srgbClr val="00B0F0"/>
                </a:solidFill>
                <a:latin typeface="Calibri" panose="020F0502020204030204" pitchFamily="34" charset="0"/>
                <a:cs typeface="Calibri" panose="020F0502020204030204" pitchFamily="34" charset="0"/>
              </a:rPr>
              <a:t>k</a:t>
            </a:r>
            <a:r>
              <a:rPr sz="1600" b="1" dirty="0" smtClean="0">
                <a:solidFill>
                  <a:srgbClr val="00B0F0"/>
                </a:solidFill>
                <a:latin typeface="Calibri" panose="020F0502020204030204" pitchFamily="34" charset="0"/>
                <a:cs typeface="Calibri" panose="020F0502020204030204" pitchFamily="34" charset="0"/>
              </a:rPr>
              <a:t>ar</a:t>
            </a:r>
            <a:r>
              <a:rPr sz="1600" b="1" spc="-10" dirty="0" smtClean="0">
                <a:solidFill>
                  <a:srgbClr val="00B0F0"/>
                </a:solidFill>
                <a:latin typeface="Calibri" panose="020F0502020204030204" pitchFamily="34" charset="0"/>
                <a:cs typeface="Calibri" panose="020F0502020204030204" pitchFamily="34" charset="0"/>
              </a:rPr>
              <a:t>y</a:t>
            </a:r>
            <a:r>
              <a:rPr sz="1600" b="1" spc="-5" dirty="0" smtClean="0">
                <a:solidFill>
                  <a:srgbClr val="00B0F0"/>
                </a:solidFill>
                <a:latin typeface="Calibri" panose="020F0502020204030204" pitchFamily="34" charset="0"/>
                <a:cs typeface="Calibri" panose="020F0502020204030204" pitchFamily="34" charset="0"/>
              </a:rPr>
              <a:t>ot</a:t>
            </a:r>
            <a:r>
              <a:rPr sz="1600" b="1" dirty="0" smtClean="0">
                <a:solidFill>
                  <a:srgbClr val="00B0F0"/>
                </a:solidFill>
                <a:latin typeface="Calibri" panose="020F0502020204030204" pitchFamily="34" charset="0"/>
                <a:cs typeface="Calibri" panose="020F0502020204030204" pitchFamily="34" charset="0"/>
              </a:rPr>
              <a:t>ic</a:t>
            </a:r>
            <a:r>
              <a:rPr sz="1600" b="1" spc="-10" dirty="0" smtClean="0">
                <a:solidFill>
                  <a:srgbClr val="00B0F0"/>
                </a:solidFill>
                <a:latin typeface="Calibri" panose="020F0502020204030204" pitchFamily="34" charset="0"/>
                <a:cs typeface="Calibri" panose="020F0502020204030204" pitchFamily="34" charset="0"/>
              </a:rPr>
              <a:t> </a:t>
            </a:r>
            <a:r>
              <a:rPr sz="1600" b="1" spc="-5" dirty="0">
                <a:solidFill>
                  <a:srgbClr val="00B0F0"/>
                </a:solidFill>
                <a:latin typeface="Calibri" panose="020F0502020204030204" pitchFamily="34" charset="0"/>
                <a:cs typeface="Calibri" panose="020F0502020204030204" pitchFamily="34" charset="0"/>
              </a:rPr>
              <a:t>c</a:t>
            </a:r>
            <a:r>
              <a:rPr sz="1600" b="1" dirty="0">
                <a:solidFill>
                  <a:srgbClr val="00B0F0"/>
                </a:solidFill>
                <a:latin typeface="Calibri" panose="020F0502020204030204" pitchFamily="34" charset="0"/>
                <a:cs typeface="Calibri" panose="020F0502020204030204" pitchFamily="34" charset="0"/>
              </a:rPr>
              <a:t>ell)</a:t>
            </a:r>
            <a:endParaRPr sz="1600" dirty="0">
              <a:solidFill>
                <a:srgbClr val="00B0F0"/>
              </a:solidFill>
              <a:latin typeface="Calibri" panose="020F0502020204030204" pitchFamily="34" charset="0"/>
              <a:cs typeface="Calibri" panose="020F0502020204030204" pitchFamily="34" charset="0"/>
            </a:endParaRPr>
          </a:p>
        </p:txBody>
      </p:sp>
      <p:sp>
        <p:nvSpPr>
          <p:cNvPr id="4" name="TextBox 3"/>
          <p:cNvSpPr txBox="1"/>
          <p:nvPr/>
        </p:nvSpPr>
        <p:spPr>
          <a:xfrm>
            <a:off x="1295209" y="1679278"/>
            <a:ext cx="4921381" cy="1446550"/>
          </a:xfrm>
          <a:prstGeom prst="rect">
            <a:avLst/>
          </a:prstGeom>
          <a:noFill/>
        </p:spPr>
        <p:txBody>
          <a:bodyPr wrap="square" rtlCol="0">
            <a:spAutoFit/>
          </a:bodyPr>
          <a:lstStyle/>
          <a:p>
            <a:pPr marL="342900" indent="-342900" eaLnBrk="0" fontAlgn="base" hangingPunct="0">
              <a:spcBef>
                <a:spcPct val="0"/>
              </a:spcBef>
              <a:spcAft>
                <a:spcPct val="0"/>
              </a:spcAft>
              <a:buClr>
                <a:srgbClr val="00B0F0"/>
              </a:buClr>
              <a:buSzPct val="100000"/>
              <a:buFont typeface="+mj-lt"/>
              <a:buAutoNum type="arabicPeriod"/>
            </a:pPr>
            <a:r>
              <a:rPr lang="en-GB" sz="2200" dirty="0">
                <a:solidFill>
                  <a:prstClr val="black"/>
                </a:solidFill>
                <a:latin typeface="Calibri" panose="020F0502020204030204" pitchFamily="34" charset="0"/>
              </a:rPr>
              <a:t>Plasma membrane function disruption</a:t>
            </a:r>
          </a:p>
          <a:p>
            <a:pPr marL="342900" indent="-342900" eaLnBrk="0" fontAlgn="base" hangingPunct="0">
              <a:spcBef>
                <a:spcPct val="0"/>
              </a:spcBef>
              <a:spcAft>
                <a:spcPct val="0"/>
              </a:spcAft>
              <a:buClr>
                <a:srgbClr val="00B0F0"/>
              </a:buClr>
              <a:buSzPct val="100000"/>
              <a:buFont typeface="+mj-lt"/>
              <a:buAutoNum type="arabicPeriod"/>
            </a:pPr>
            <a:r>
              <a:rPr lang="en-GB" sz="2200" dirty="0">
                <a:solidFill>
                  <a:prstClr val="black"/>
                </a:solidFill>
                <a:latin typeface="Calibri" panose="020F0502020204030204" pitchFamily="34" charset="0"/>
              </a:rPr>
              <a:t>Interference with iron metabolism</a:t>
            </a:r>
          </a:p>
          <a:p>
            <a:pPr marL="342900" indent="-342900" eaLnBrk="0" fontAlgn="base" hangingPunct="0">
              <a:spcBef>
                <a:spcPct val="0"/>
              </a:spcBef>
              <a:spcAft>
                <a:spcPct val="0"/>
              </a:spcAft>
              <a:buClr>
                <a:srgbClr val="00B0F0"/>
              </a:buClr>
              <a:buSzPct val="100000"/>
              <a:buFont typeface="+mj-lt"/>
              <a:buAutoNum type="arabicPeriod"/>
            </a:pPr>
            <a:r>
              <a:rPr lang="en-GB" sz="2200" dirty="0">
                <a:solidFill>
                  <a:prstClr val="black"/>
                </a:solidFill>
                <a:latin typeface="Calibri" panose="020F0502020204030204" pitchFamily="34" charset="0"/>
              </a:rPr>
              <a:t>Inactivation of mitochondrial Fe-S loading proteins</a:t>
            </a:r>
            <a:endParaRPr lang="en-US" sz="2200" dirty="0">
              <a:solidFill>
                <a:prstClr val="black"/>
              </a:solidFill>
              <a:latin typeface="Calibri" panose="020F0502020204030204" pitchFamily="34" charset="0"/>
            </a:endParaRPr>
          </a:p>
        </p:txBody>
      </p:sp>
      <p:sp>
        <p:nvSpPr>
          <p:cNvPr id="5" name="object 9"/>
          <p:cNvSpPr/>
          <p:nvPr/>
        </p:nvSpPr>
        <p:spPr>
          <a:xfrm>
            <a:off x="1075646" y="3217065"/>
            <a:ext cx="5043561" cy="3544960"/>
          </a:xfrm>
          <a:prstGeom prst="rect">
            <a:avLst/>
          </a:prstGeom>
          <a:blipFill>
            <a:blip r:embed="rId2" cstate="print"/>
            <a:stretch>
              <a:fillRect/>
            </a:stretch>
          </a:blipFill>
        </p:spPr>
        <p:txBody>
          <a:bodyPr wrap="square" lIns="0" tIns="0" rIns="0" bIns="0" rtlCol="0"/>
          <a:lstStyle/>
          <a:p>
            <a:pPr eaLnBrk="0" fontAlgn="base" hangingPunct="0">
              <a:spcBef>
                <a:spcPct val="0"/>
              </a:spcBef>
              <a:spcAft>
                <a:spcPct val="0"/>
              </a:spcAft>
            </a:pPr>
            <a:endParaRPr>
              <a:solidFill>
                <a:prstClr val="black"/>
              </a:solidFill>
              <a:latin typeface="Calibri" panose="020F0502020204030204" pitchFamily="34" charset="0"/>
            </a:endParaRPr>
          </a:p>
        </p:txBody>
      </p:sp>
      <p:sp>
        <p:nvSpPr>
          <p:cNvPr id="6" name="object 7"/>
          <p:cNvSpPr txBox="1"/>
          <p:nvPr/>
        </p:nvSpPr>
        <p:spPr>
          <a:xfrm>
            <a:off x="6587133" y="1154508"/>
            <a:ext cx="3663937" cy="369332"/>
          </a:xfrm>
          <a:prstGeom prst="rect">
            <a:avLst/>
          </a:prstGeom>
        </p:spPr>
        <p:txBody>
          <a:bodyPr vert="horz" wrap="square" lIns="0" tIns="0" rIns="0" bIns="0" rtlCol="0">
            <a:spAutoFit/>
          </a:bodyPr>
          <a:lstStyle>
            <a:defPPr>
              <a:defRPr lang="en-US"/>
            </a:defPPr>
            <a:lvl1pPr marL="12700">
              <a:defRPr sz="2000" b="1">
                <a:solidFill>
                  <a:srgbClr val="00B0F0"/>
                </a:solidFill>
                <a:cs typeface="Calibri" panose="020F0502020204030204" pitchFamily="34" charset="0"/>
              </a:defRPr>
            </a:lvl1pPr>
          </a:lstStyle>
          <a:p>
            <a:pPr eaLnBrk="0" fontAlgn="base" hangingPunct="0">
              <a:spcBef>
                <a:spcPct val="0"/>
              </a:spcBef>
              <a:spcAft>
                <a:spcPct val="0"/>
              </a:spcAft>
            </a:pPr>
            <a:r>
              <a:rPr sz="2400" dirty="0">
                <a:latin typeface="Calibri" panose="020F0502020204030204" pitchFamily="34" charset="0"/>
              </a:rPr>
              <a:t>Bacteria</a:t>
            </a:r>
            <a:r>
              <a:rPr lang="en-GB" sz="2400" dirty="0">
                <a:latin typeface="Calibri" panose="020F0502020204030204" pitchFamily="34" charset="0"/>
              </a:rPr>
              <a:t> </a:t>
            </a:r>
            <a:r>
              <a:rPr sz="1600" dirty="0" smtClean="0">
                <a:latin typeface="Calibri" panose="020F0502020204030204" pitchFamily="34" charset="0"/>
              </a:rPr>
              <a:t>(</a:t>
            </a:r>
            <a:r>
              <a:rPr lang="en-US" sz="1600" dirty="0" smtClean="0">
                <a:latin typeface="Calibri" panose="020F0502020204030204" pitchFamily="34" charset="0"/>
              </a:rPr>
              <a:t>P</a:t>
            </a:r>
            <a:r>
              <a:rPr sz="1600" dirty="0" smtClean="0">
                <a:latin typeface="Calibri" panose="020F0502020204030204" pitchFamily="34" charset="0"/>
              </a:rPr>
              <a:t>rokaryotic </a:t>
            </a:r>
            <a:r>
              <a:rPr sz="1600" dirty="0">
                <a:latin typeface="Calibri" panose="020F0502020204030204" pitchFamily="34" charset="0"/>
              </a:rPr>
              <a:t>cell)</a:t>
            </a:r>
          </a:p>
        </p:txBody>
      </p:sp>
      <p:sp>
        <p:nvSpPr>
          <p:cNvPr id="7" name="TextBox 6"/>
          <p:cNvSpPr txBox="1"/>
          <p:nvPr/>
        </p:nvSpPr>
        <p:spPr>
          <a:xfrm>
            <a:off x="6313973" y="1664986"/>
            <a:ext cx="4474333" cy="2462213"/>
          </a:xfrm>
          <a:prstGeom prst="rect">
            <a:avLst/>
          </a:prstGeom>
          <a:noFill/>
        </p:spPr>
        <p:txBody>
          <a:bodyPr wrap="square" rtlCol="0">
            <a:spAutoFit/>
          </a:bodyPr>
          <a:lstStyle>
            <a:defPPr>
              <a:defRPr lang="en-US"/>
            </a:defPPr>
            <a:lvl1pPr marL="342900" indent="-342900">
              <a:buClr>
                <a:srgbClr val="00B0F0"/>
              </a:buClr>
              <a:buSzPct val="100000"/>
              <a:buFont typeface="+mj-lt"/>
              <a:buAutoNum type="arabicPeriod"/>
              <a:defRPr sz="2000"/>
            </a:lvl1pPr>
          </a:lstStyle>
          <a:p>
            <a:pPr eaLnBrk="0" fontAlgn="base" hangingPunct="0">
              <a:spcBef>
                <a:spcPct val="0"/>
              </a:spcBef>
              <a:spcAft>
                <a:spcPct val="0"/>
              </a:spcAft>
            </a:pPr>
            <a:r>
              <a:rPr lang="en-GB" sz="2200" dirty="0">
                <a:solidFill>
                  <a:prstClr val="black"/>
                </a:solidFill>
                <a:latin typeface="Calibri" panose="020F0502020204030204" pitchFamily="34" charset="0"/>
              </a:rPr>
              <a:t>Plasma membrane function disruption by interfering with phospholipids</a:t>
            </a:r>
          </a:p>
          <a:p>
            <a:pPr eaLnBrk="0" fontAlgn="base" hangingPunct="0">
              <a:spcBef>
                <a:spcPct val="0"/>
              </a:spcBef>
              <a:spcAft>
                <a:spcPct val="0"/>
              </a:spcAft>
            </a:pPr>
            <a:r>
              <a:rPr lang="en-GB" sz="2200" dirty="0">
                <a:solidFill>
                  <a:prstClr val="black"/>
                </a:solidFill>
                <a:latin typeface="Calibri" panose="020F0502020204030204" pitchFamily="34" charset="0"/>
              </a:rPr>
              <a:t>Metal ion chelation</a:t>
            </a:r>
          </a:p>
          <a:p>
            <a:pPr eaLnBrk="0" fontAlgn="base" hangingPunct="0">
              <a:spcBef>
                <a:spcPct val="0"/>
              </a:spcBef>
              <a:spcAft>
                <a:spcPct val="0"/>
              </a:spcAft>
            </a:pPr>
            <a:r>
              <a:rPr lang="en-GB" sz="2200" dirty="0">
                <a:solidFill>
                  <a:prstClr val="black"/>
                </a:solidFill>
                <a:latin typeface="Calibri" panose="020F0502020204030204" pitchFamily="34" charset="0"/>
              </a:rPr>
              <a:t>Interference with trans-membrane transport</a:t>
            </a:r>
          </a:p>
          <a:p>
            <a:pPr eaLnBrk="0" fontAlgn="base" hangingPunct="0">
              <a:spcBef>
                <a:spcPct val="0"/>
              </a:spcBef>
              <a:spcAft>
                <a:spcPct val="0"/>
              </a:spcAft>
            </a:pPr>
            <a:endParaRPr lang="en-US" sz="2200" dirty="0">
              <a:solidFill>
                <a:prstClr val="black"/>
              </a:solidFill>
              <a:latin typeface="Calibri" panose="020F0502020204030204" pitchFamily="34" charset="0"/>
            </a:endParaRPr>
          </a:p>
        </p:txBody>
      </p:sp>
      <p:sp>
        <p:nvSpPr>
          <p:cNvPr id="8" name="object 6"/>
          <p:cNvSpPr/>
          <p:nvPr/>
        </p:nvSpPr>
        <p:spPr>
          <a:xfrm>
            <a:off x="6043445" y="3561625"/>
            <a:ext cx="4513344" cy="2802644"/>
          </a:xfrm>
          <a:prstGeom prst="rect">
            <a:avLst/>
          </a:prstGeom>
          <a:blipFill>
            <a:blip r:embed="rId3" cstate="print"/>
            <a:stretch>
              <a:fillRect/>
            </a:stretch>
          </a:blipFill>
        </p:spPr>
        <p:txBody>
          <a:bodyPr wrap="square" lIns="0" tIns="0" rIns="0" bIns="0" rtlCol="0"/>
          <a:lstStyle/>
          <a:p>
            <a:pPr eaLnBrk="0" fontAlgn="base" hangingPunct="0">
              <a:spcBef>
                <a:spcPct val="0"/>
              </a:spcBef>
              <a:spcAft>
                <a:spcPct val="0"/>
              </a:spcAft>
            </a:pPr>
            <a:endParaRPr>
              <a:solidFill>
                <a:prstClr val="black"/>
              </a:solidFill>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10" name="Rectangle 9"/>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11" name="Picture 9"/>
          <p:cNvPicPr>
            <a:picLocks noChangeAspect="1"/>
          </p:cNvPicPr>
          <p:nvPr/>
        </p:nvPicPr>
        <p:blipFill>
          <a:blip r:embed="rId5"/>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178736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70516" y="205440"/>
            <a:ext cx="5382959" cy="726919"/>
          </a:xfrm>
          <a:prstGeom prst="rect">
            <a:avLst/>
          </a:prstGeom>
        </p:spPr>
        <p:txBody>
          <a:bodyPr vert="horz" lIns="91440" tIns="45720" rIns="91440" bIns="45720" rtlCol="0" anchor="t">
            <a:noAutofit/>
          </a:bodyPr>
          <a:lstStyle>
            <a:defPPr>
              <a:defRPr lang="en-US"/>
            </a:defPPr>
            <a:lvl1pPr algn="ctr">
              <a:spcBef>
                <a:spcPct val="0"/>
              </a:spcBef>
              <a:buNone/>
              <a:defRPr sz="4000" b="0" i="0" spc="-150">
                <a:solidFill>
                  <a:srgbClr val="00B0F0"/>
                </a:solidFill>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dirty="0"/>
              <a:t>d</a:t>
            </a:r>
            <a:r>
              <a:rPr lang="en-GB" baseline="-25000" dirty="0"/>
              <a:t>2</a:t>
            </a:r>
            <a:r>
              <a:rPr lang="en-GB" dirty="0"/>
              <a:t>p Antibacterial</a:t>
            </a:r>
          </a:p>
        </p:txBody>
      </p:sp>
      <p:sp>
        <p:nvSpPr>
          <p:cNvPr id="3" name="Text Placeholder 2"/>
          <p:cNvSpPr txBox="1">
            <a:spLocks/>
          </p:cNvSpPr>
          <p:nvPr/>
        </p:nvSpPr>
        <p:spPr>
          <a:xfrm>
            <a:off x="515408" y="1049424"/>
            <a:ext cx="10952692" cy="41987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52000" algn="just">
              <a:buClr>
                <a:srgbClr val="00B0F0"/>
              </a:buClr>
            </a:pPr>
            <a:r>
              <a:rPr lang="en-GB" sz="2400" dirty="0" smtClean="0">
                <a:solidFill>
                  <a:prstClr val="black"/>
                </a:solidFill>
                <a:latin typeface="Calibri" panose="020F0502020204030204" pitchFamily="34" charset="0"/>
                <a:cs typeface="Calibri" panose="020F0502020204030204" pitchFamily="34" charset="0"/>
              </a:rPr>
              <a:t>d</a:t>
            </a:r>
            <a:r>
              <a:rPr lang="en-GB" sz="2400" baseline="-25000" dirty="0" smtClean="0">
                <a:solidFill>
                  <a:prstClr val="black"/>
                </a:solidFill>
                <a:latin typeface="Calibri" panose="020F0502020204030204" pitchFamily="34" charset="0"/>
                <a:cs typeface="Calibri" panose="020F0502020204030204" pitchFamily="34" charset="0"/>
              </a:rPr>
              <a:t>2</a:t>
            </a:r>
            <a:r>
              <a:rPr lang="en-GB" sz="2400" dirty="0" smtClean="0">
                <a:solidFill>
                  <a:prstClr val="black"/>
                </a:solidFill>
                <a:latin typeface="Calibri" panose="020F0502020204030204" pitchFamily="34" charset="0"/>
                <a:cs typeface="Calibri" panose="020F0502020204030204" pitchFamily="34" charset="0"/>
              </a:rPr>
              <a:t>p </a:t>
            </a:r>
            <a:r>
              <a:rPr lang="en-GB" sz="2400" b="1" dirty="0" smtClean="0">
                <a:solidFill>
                  <a:prstClr val="black"/>
                </a:solidFill>
                <a:latin typeface="Calibri" panose="020F0502020204030204" pitchFamily="34" charset="0"/>
                <a:cs typeface="Calibri" panose="020F0502020204030204" pitchFamily="34" charset="0"/>
              </a:rPr>
              <a:t>96000</a:t>
            </a:r>
            <a:r>
              <a:rPr lang="en-GB" sz="2400" dirty="0" smtClean="0">
                <a:solidFill>
                  <a:prstClr val="black"/>
                </a:solidFill>
                <a:latin typeface="Calibri" panose="020F0502020204030204" pitchFamily="34" charset="0"/>
                <a:cs typeface="Calibri" panose="020F0502020204030204" pitchFamily="34" charset="0"/>
              </a:rPr>
              <a:t> series are Masterbatches for Plastic packaging applications. They have been designed to improve performance of the plastic product by inhibiting growth of bacteria - both Gram(+) and Gram(-) in both food and non-food contact applications</a:t>
            </a:r>
          </a:p>
          <a:p>
            <a:pPr indent="-252000" algn="just">
              <a:buClr>
                <a:srgbClr val="00B0F0"/>
              </a:buClr>
            </a:pPr>
            <a:r>
              <a:rPr lang="en-GB" sz="2400" dirty="0" smtClean="0">
                <a:solidFill>
                  <a:prstClr val="black"/>
                </a:solidFill>
                <a:latin typeface="Calibri" panose="020F0502020204030204" pitchFamily="34" charset="0"/>
                <a:cs typeface="Calibri" panose="020F0502020204030204" pitchFamily="34" charset="0"/>
              </a:rPr>
              <a:t>Easily added in the manufacturing stage: at addition rates between 1% and 4 %</a:t>
            </a:r>
          </a:p>
          <a:p>
            <a:pPr indent="-252000" algn="just">
              <a:buClr>
                <a:srgbClr val="00B0F0"/>
              </a:buClr>
            </a:pPr>
            <a:r>
              <a:rPr lang="en-GB" sz="2400" dirty="0" smtClean="0">
                <a:solidFill>
                  <a:prstClr val="black"/>
                </a:solidFill>
                <a:latin typeface="Calibri" panose="020F0502020204030204" pitchFamily="34" charset="0"/>
                <a:cs typeface="Calibri" panose="020F0502020204030204" pitchFamily="34" charset="0"/>
              </a:rPr>
              <a:t>Flexible design of additive to meet the anti-bacterial effect and lifespan as per customers’ application requirements</a:t>
            </a:r>
          </a:p>
          <a:p>
            <a:pPr indent="-252000" algn="just">
              <a:buClr>
                <a:srgbClr val="00B0F0"/>
              </a:buClr>
            </a:pPr>
            <a:r>
              <a:rPr lang="en-GB" sz="2400" dirty="0" smtClean="0">
                <a:solidFill>
                  <a:prstClr val="black"/>
                </a:solidFill>
                <a:latin typeface="Calibri" panose="020F0502020204030204" pitchFamily="34" charset="0"/>
                <a:cs typeface="Calibri" panose="020F0502020204030204" pitchFamily="34" charset="0"/>
              </a:rPr>
              <a:t>Compatibility with all polymeric resins and grades (PE, PP, PS, PVC, nylon, PA , ABS, SAN, PC, </a:t>
            </a:r>
            <a:r>
              <a:rPr lang="en-GB" sz="2400" dirty="0" err="1" smtClean="0">
                <a:solidFill>
                  <a:prstClr val="black"/>
                </a:solidFill>
                <a:latin typeface="Calibri" panose="020F0502020204030204" pitchFamily="34" charset="0"/>
                <a:cs typeface="Calibri" panose="020F0502020204030204" pitchFamily="34" charset="0"/>
              </a:rPr>
              <a:t>etc</a:t>
            </a:r>
            <a:r>
              <a:rPr lang="en-GB" sz="2400" dirty="0" smtClean="0">
                <a:solidFill>
                  <a:prstClr val="black"/>
                </a:solidFill>
                <a:latin typeface="Calibri" panose="020F0502020204030204" pitchFamily="34" charset="0"/>
                <a:cs typeface="Calibri" panose="020F0502020204030204" pitchFamily="34" charset="0"/>
              </a:rPr>
              <a:t>)</a:t>
            </a:r>
          </a:p>
          <a:p>
            <a:pPr indent="-252000" algn="just">
              <a:buClr>
                <a:srgbClr val="00B0F0"/>
              </a:buClr>
            </a:pPr>
            <a:r>
              <a:rPr lang="en-GB" sz="2400" dirty="0" smtClean="0">
                <a:solidFill>
                  <a:prstClr val="black"/>
                </a:solidFill>
                <a:latin typeface="Calibri" panose="020F0502020204030204" pitchFamily="34" charset="0"/>
                <a:cs typeface="Calibri" panose="020F0502020204030204" pitchFamily="34" charset="0"/>
              </a:rPr>
              <a:t>Compatible with all plastic processing technologies (extrusion, injection and blow moulding, extrusion and thermoforming, rotational moulding, coatings, multi-layer in flexible and rigid packaging)</a:t>
            </a:r>
          </a:p>
          <a:p>
            <a:pPr indent="-252000" algn="just">
              <a:buClr>
                <a:srgbClr val="00B0F0"/>
              </a:buClr>
            </a:pPr>
            <a:r>
              <a:rPr lang="en-GB" sz="2400" dirty="0" smtClean="0">
                <a:solidFill>
                  <a:prstClr val="black"/>
                </a:solidFill>
                <a:latin typeface="Calibri" panose="020F0502020204030204" pitchFamily="34" charset="0"/>
                <a:cs typeface="Calibri" panose="020F0502020204030204" pitchFamily="34" charset="0"/>
              </a:rPr>
              <a:t>Products are registered for use for food-contact applications in both the EU and USA</a:t>
            </a:r>
          </a:p>
          <a:p>
            <a:endParaRPr lang="en-GB"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67" y="-1"/>
            <a:ext cx="756649" cy="754125"/>
          </a:xfrm>
          <a:prstGeom prst="rect">
            <a:avLst/>
          </a:prstGeom>
        </p:spPr>
      </p:pic>
      <p:sp>
        <p:nvSpPr>
          <p:cNvPr id="5" name="Rectangle 4"/>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pic>
        <p:nvPicPr>
          <p:cNvPr id="6" name="Picture 9"/>
          <p:cNvPicPr>
            <a:picLocks noChangeAspect="1"/>
          </p:cNvPicPr>
          <p:nvPr/>
        </p:nvPicPr>
        <p:blipFill>
          <a:blip r:embed="rId3"/>
          <a:stretch>
            <a:fillRect/>
          </a:stretch>
        </p:blipFill>
        <p:spPr>
          <a:xfrm>
            <a:off x="10406493" y="167387"/>
            <a:ext cx="1627906" cy="647907"/>
          </a:xfrm>
          <a:prstGeom prst="rect">
            <a:avLst/>
          </a:prstGeom>
          <a:noFill/>
          <a:ln cap="flat">
            <a:noFill/>
          </a:ln>
        </p:spPr>
      </p:pic>
    </p:spTree>
    <p:extLst>
      <p:ext uri="{BB962C8B-B14F-4D97-AF65-F5344CB8AC3E}">
        <p14:creationId xmlns:p14="http://schemas.microsoft.com/office/powerpoint/2010/main" val="100723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175" y="213591"/>
            <a:ext cx="4982454" cy="677108"/>
          </a:xfrm>
          <a:prstGeom prst="rect">
            <a:avLst/>
          </a:prstGeom>
          <a:noFill/>
          <a:ln w="28575" algn="ctr">
            <a:noFill/>
            <a:miter lim="800000"/>
            <a:headEnd/>
            <a:tailEnd/>
          </a:ln>
        </p:spPr>
        <p:txBody>
          <a:bodyPr wrap="square" lIns="0" tIns="0" rIns="0" bIns="0">
            <a:spAutoFit/>
          </a:bodyPr>
          <a:lstStyle/>
          <a:p>
            <a:pPr algn="ctr" defTabSz="914400">
              <a:spcBef>
                <a:spcPct val="0"/>
              </a:spcBef>
            </a:pPr>
            <a:r>
              <a:rPr lang="en-GB" sz="4400" b="1" dirty="0" smtClean="0">
                <a:solidFill>
                  <a:srgbClr val="00B0F0"/>
                </a:solidFill>
                <a:cs typeface="Calibri" pitchFamily="34" charset="0"/>
              </a:rPr>
              <a:t>d</a:t>
            </a:r>
            <a:r>
              <a:rPr lang="en-GB" sz="4400" b="1" baseline="-25000" dirty="0" smtClean="0">
                <a:solidFill>
                  <a:srgbClr val="00B0F0"/>
                </a:solidFill>
                <a:cs typeface="Calibri" pitchFamily="34" charset="0"/>
              </a:rPr>
              <a:t>2</a:t>
            </a:r>
            <a:r>
              <a:rPr lang="en-GB" sz="4400" b="1" dirty="0" smtClean="0">
                <a:solidFill>
                  <a:srgbClr val="00B0F0"/>
                </a:solidFill>
                <a:cs typeface="Calibri" pitchFamily="34" charset="0"/>
              </a:rPr>
              <a:t>p Odour </a:t>
            </a:r>
            <a:r>
              <a:rPr lang="en-GB" sz="4400" b="1" dirty="0">
                <a:solidFill>
                  <a:srgbClr val="00B0F0"/>
                </a:solidFill>
                <a:cs typeface="Calibri" pitchFamily="34" charset="0"/>
              </a:rPr>
              <a:t>Adsorber</a:t>
            </a:r>
          </a:p>
        </p:txBody>
      </p:sp>
      <p:sp>
        <p:nvSpPr>
          <p:cNvPr id="3" name="Rectangle 2"/>
          <p:cNvSpPr/>
          <p:nvPr/>
        </p:nvSpPr>
        <p:spPr>
          <a:xfrm>
            <a:off x="638915" y="1013875"/>
            <a:ext cx="10598974" cy="4540547"/>
          </a:xfrm>
          <a:prstGeom prst="rect">
            <a:avLst/>
          </a:prstGeom>
        </p:spPr>
        <p:txBody>
          <a:bodyPr vert="horz" lIns="91440" tIns="45720" rIns="91440" bIns="45720" rtlCol="0">
            <a:noAutofit/>
          </a:bodyPr>
          <a:lstStyle/>
          <a:p>
            <a:pPr marL="228600" indent="-252000" algn="just" defTabSz="914400">
              <a:lnSpc>
                <a:spcPct val="150000"/>
              </a:lnSpc>
              <a:spcBef>
                <a:spcPts val="1000"/>
              </a:spcBef>
              <a:buClr>
                <a:srgbClr val="00B0F0"/>
              </a:buClr>
              <a:buFont typeface="Arial" panose="020B0604020202020204" pitchFamily="34" charset="0"/>
              <a:buChar char="•"/>
            </a:pPr>
            <a:r>
              <a:rPr lang="en-GB" sz="2300" dirty="0">
                <a:solidFill>
                  <a:prstClr val="black"/>
                </a:solidFill>
              </a:rPr>
              <a:t>Designed to inhibit the development </a:t>
            </a:r>
            <a:r>
              <a:rPr lang="en-GB" sz="2300" dirty="0" smtClean="0">
                <a:solidFill>
                  <a:prstClr val="black"/>
                </a:solidFill>
              </a:rPr>
              <a:t>of undesirable odours, water vapours </a:t>
            </a:r>
            <a:r>
              <a:rPr lang="en-GB" sz="2300" dirty="0">
                <a:solidFill>
                  <a:prstClr val="black"/>
                </a:solidFill>
              </a:rPr>
              <a:t>in plastic </a:t>
            </a:r>
            <a:r>
              <a:rPr lang="en-GB" sz="2300" dirty="0" smtClean="0">
                <a:solidFill>
                  <a:prstClr val="black"/>
                </a:solidFill>
              </a:rPr>
              <a:t>products or to prevent spoilage of perishable fruit and vegetables.  </a:t>
            </a:r>
            <a:r>
              <a:rPr lang="en-GB" sz="2300" dirty="0">
                <a:solidFill>
                  <a:prstClr val="black"/>
                </a:solidFill>
              </a:rPr>
              <a:t>A safe product widely used as a food additive with an EU “E” code, FDA approved under 21 CFR 182.  Can be used for a number of applications including packaging</a:t>
            </a:r>
            <a:r>
              <a:rPr lang="en-GB" sz="2300" dirty="0" smtClean="0">
                <a:solidFill>
                  <a:prstClr val="black"/>
                </a:solidFill>
              </a:rPr>
              <a:t>, Clothing &amp; Footwear, </a:t>
            </a:r>
            <a:r>
              <a:rPr lang="en-GB" sz="2300" dirty="0">
                <a:solidFill>
                  <a:prstClr val="black"/>
                </a:solidFill>
              </a:rPr>
              <a:t>household appliance, food containers and medicinal </a:t>
            </a:r>
            <a:r>
              <a:rPr lang="en-GB" sz="2300" dirty="0" smtClean="0">
                <a:solidFill>
                  <a:prstClr val="black"/>
                </a:solidFill>
              </a:rPr>
              <a:t>appliances.</a:t>
            </a:r>
          </a:p>
          <a:p>
            <a:pPr marL="228600" indent="-252000" algn="just" defTabSz="914400">
              <a:lnSpc>
                <a:spcPct val="150000"/>
              </a:lnSpc>
              <a:spcBef>
                <a:spcPts val="1000"/>
              </a:spcBef>
              <a:buClr>
                <a:srgbClr val="00B0F0"/>
              </a:buClr>
              <a:buFont typeface="Arial" panose="020B0604020202020204" pitchFamily="34" charset="0"/>
              <a:buChar char="•"/>
            </a:pPr>
            <a:r>
              <a:rPr lang="en-GB" sz="2300" dirty="0" smtClean="0">
                <a:solidFill>
                  <a:prstClr val="black"/>
                </a:solidFill>
              </a:rPr>
              <a:t>A </a:t>
            </a:r>
            <a:r>
              <a:rPr lang="en-GB" sz="2300" dirty="0">
                <a:solidFill>
                  <a:prstClr val="black"/>
                </a:solidFill>
              </a:rPr>
              <a:t>safe product that can be used as a general deodorizer and to combat moisture, mould and mildew. It can be used in powder form or incorporated into plastic Masterbatch.  The product can also be used in packaging in a </a:t>
            </a:r>
            <a:r>
              <a:rPr lang="en-GB" sz="2300" dirty="0" smtClean="0">
                <a:solidFill>
                  <a:prstClr val="black"/>
                </a:solidFill>
              </a:rPr>
              <a:t>sachet</a:t>
            </a:r>
          </a:p>
          <a:p>
            <a:pPr marL="228600" indent="-252000" algn="just" defTabSz="914400">
              <a:lnSpc>
                <a:spcPct val="150000"/>
              </a:lnSpc>
              <a:spcBef>
                <a:spcPts val="1000"/>
              </a:spcBef>
              <a:buClr>
                <a:srgbClr val="00B0F0"/>
              </a:buClr>
              <a:buFont typeface="Arial" panose="020B0604020202020204" pitchFamily="34" charset="0"/>
              <a:buChar char="•"/>
            </a:pPr>
            <a:r>
              <a:rPr lang="en-GB" sz="2300" dirty="0" smtClean="0">
                <a:solidFill>
                  <a:prstClr val="black"/>
                </a:solidFill>
              </a:rPr>
              <a:t>The </a:t>
            </a:r>
            <a:r>
              <a:rPr lang="en-GB" sz="2300" dirty="0">
                <a:solidFill>
                  <a:prstClr val="black"/>
                </a:solidFill>
              </a:rPr>
              <a:t>product is available for use in PE, PP, EVA, PS, PET and </a:t>
            </a:r>
            <a:r>
              <a:rPr lang="en-GB" sz="2300" dirty="0" smtClean="0">
                <a:solidFill>
                  <a:prstClr val="black"/>
                </a:solidFill>
              </a:rPr>
              <a:t>ABS</a:t>
            </a:r>
            <a:endParaRPr lang="en-GB" sz="2300" dirty="0">
              <a:solidFill>
                <a:prstClr val="black"/>
              </a:solidFill>
            </a:endParaRPr>
          </a:p>
        </p:txBody>
      </p:sp>
      <p:pic>
        <p:nvPicPr>
          <p:cNvPr id="4" name="Picture 3"/>
          <p:cNvPicPr>
            <a:picLocks noChangeAspect="1"/>
          </p:cNvPicPr>
          <p:nvPr/>
        </p:nvPicPr>
        <p:blipFill>
          <a:blip r:embed="rId2"/>
          <a:stretch>
            <a:fillRect/>
          </a:stretch>
        </p:blipFill>
        <p:spPr>
          <a:xfrm>
            <a:off x="8587880" y="4998928"/>
            <a:ext cx="3157392" cy="19205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2475" cy="752475"/>
          </a:xfrm>
          <a:prstGeom prst="rect">
            <a:avLst/>
          </a:prstGeom>
        </p:spPr>
      </p:pic>
      <p:pic>
        <p:nvPicPr>
          <p:cNvPr id="6" name="Picture 9"/>
          <p:cNvPicPr>
            <a:picLocks noChangeAspect="1"/>
          </p:cNvPicPr>
          <p:nvPr/>
        </p:nvPicPr>
        <p:blipFill>
          <a:blip r:embed="rId4"/>
          <a:stretch>
            <a:fillRect/>
          </a:stretch>
        </p:blipFill>
        <p:spPr>
          <a:xfrm>
            <a:off x="10453061" y="166907"/>
            <a:ext cx="1627906" cy="647907"/>
          </a:xfrm>
          <a:prstGeom prst="rect">
            <a:avLst/>
          </a:prstGeom>
          <a:noFill/>
          <a:ln cap="flat">
            <a:noFill/>
          </a:ln>
        </p:spPr>
      </p:pic>
      <p:sp>
        <p:nvSpPr>
          <p:cNvPr id="7" name="Rectangle 6"/>
          <p:cNvSpPr/>
          <p:nvPr/>
        </p:nvSpPr>
        <p:spPr>
          <a:xfrm>
            <a:off x="5024664" y="6544597"/>
            <a:ext cx="2413609" cy="276999"/>
          </a:xfrm>
          <a:prstGeom prst="rect">
            <a:avLst/>
          </a:prstGeom>
        </p:spPr>
        <p:txBody>
          <a:bodyPr wrap="none">
            <a:spAutoFit/>
          </a:bodyPr>
          <a:lstStyle/>
          <a:p>
            <a:pPr defTabSz="914400"/>
            <a:r>
              <a:rPr lang="en-GB" sz="1200" dirty="0">
                <a:solidFill>
                  <a:srgbClr val="002060"/>
                </a:solidFill>
              </a:rPr>
              <a:t>Copyright Symphony Environmental</a:t>
            </a:r>
          </a:p>
        </p:txBody>
      </p:sp>
    </p:spTree>
    <p:extLst>
      <p:ext uri="{BB962C8B-B14F-4D97-AF65-F5344CB8AC3E}">
        <p14:creationId xmlns:p14="http://schemas.microsoft.com/office/powerpoint/2010/main" val="18931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569" y="454287"/>
            <a:ext cx="6172200" cy="590931"/>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3600" b="1">
                <a:solidFill>
                  <a:srgbClr val="00B0F0"/>
                </a:solidFill>
                <a:ea typeface="+mj-ea"/>
                <a:cs typeface="+mj-cs"/>
              </a:defRPr>
            </a:lvl1pPr>
          </a:lstStyle>
          <a:p>
            <a:r>
              <a:rPr lang="en-GB" sz="4000" dirty="0" smtClean="0"/>
              <a:t>Odour Adsorber Mechanism </a:t>
            </a:r>
            <a:endParaRPr lang="en-GB" sz="4000" dirty="0"/>
          </a:p>
        </p:txBody>
      </p:sp>
      <p:sp>
        <p:nvSpPr>
          <p:cNvPr id="3" name="TextBox 2"/>
          <p:cNvSpPr txBox="1"/>
          <p:nvPr/>
        </p:nvSpPr>
        <p:spPr>
          <a:xfrm>
            <a:off x="478792" y="1442690"/>
            <a:ext cx="11148893" cy="4738605"/>
          </a:xfrm>
          <a:prstGeom prst="rect">
            <a:avLst/>
          </a:prstGeom>
          <a:noFill/>
        </p:spPr>
        <p:txBody>
          <a:bodyPr wrap="square" rtlCol="0">
            <a:spAutoFit/>
          </a:bodyPr>
          <a:lstStyle>
            <a:defPPr>
              <a:defRPr lang="en-US"/>
            </a:defPPr>
            <a:lvl1pPr indent="0" algn="just">
              <a:buFont typeface="Arial" panose="020B0604020202020204" pitchFamily="34" charset="0"/>
              <a:buNone/>
              <a:defRPr sz="2400"/>
            </a:lvl1pPr>
          </a:lstStyle>
          <a:p>
            <a:pPr marL="228600" indent="-252000" defTabSz="914400">
              <a:lnSpc>
                <a:spcPct val="150000"/>
              </a:lnSpc>
              <a:spcBef>
                <a:spcPts val="1000"/>
              </a:spcBef>
              <a:buClr>
                <a:srgbClr val="00B0F0"/>
              </a:buClr>
              <a:buFont typeface="Arial" panose="020B0604020202020204" pitchFamily="34" charset="0"/>
              <a:buChar char="•"/>
            </a:pPr>
            <a:r>
              <a:rPr lang="en-GB" sz="2200" dirty="0">
                <a:solidFill>
                  <a:prstClr val="black"/>
                </a:solidFill>
              </a:rPr>
              <a:t> d2p Odour </a:t>
            </a:r>
            <a:r>
              <a:rPr lang="en-GB" sz="2200" dirty="0" err="1">
                <a:solidFill>
                  <a:prstClr val="black"/>
                </a:solidFill>
              </a:rPr>
              <a:t>Adsorbers</a:t>
            </a:r>
            <a:r>
              <a:rPr lang="en-GB" sz="2200" dirty="0">
                <a:solidFill>
                  <a:prstClr val="black"/>
                </a:solidFill>
              </a:rPr>
              <a:t> have microporosity with the diameter in the range of 3 - 5 Å. By selecting the right porosity and combining it with the length of pores, density of material and final concentration in the plastic material, Symphony produced Odour Adsorbers with high efficiency.</a:t>
            </a:r>
          </a:p>
          <a:p>
            <a:pPr marL="228600" indent="-252000" defTabSz="914400">
              <a:lnSpc>
                <a:spcPct val="150000"/>
              </a:lnSpc>
              <a:spcBef>
                <a:spcPts val="1000"/>
              </a:spcBef>
              <a:buClr>
                <a:srgbClr val="00B0F0"/>
              </a:buClr>
              <a:buFont typeface="Arial" panose="020B0604020202020204" pitchFamily="34" charset="0"/>
              <a:buChar char="•"/>
            </a:pPr>
            <a:r>
              <a:rPr lang="en-GB" sz="2200" dirty="0" smtClean="0">
                <a:solidFill>
                  <a:prstClr val="black"/>
                </a:solidFill>
              </a:rPr>
              <a:t>The </a:t>
            </a:r>
            <a:r>
              <a:rPr lang="en-GB" sz="2200" dirty="0">
                <a:solidFill>
                  <a:prstClr val="black"/>
                </a:solidFill>
              </a:rPr>
              <a:t>small and uniform holes are very selective in adsorption which allows only a certain size of molecules to be adsorbed (e.g. the hydrocarbons that generate certain types of odour, ethylene, propylene and water vapour). Molecules that are small enough to pass through the pores are adsorbed, while larger molecules are not.</a:t>
            </a:r>
          </a:p>
          <a:p>
            <a:pPr marL="342900" indent="-342900">
              <a:lnSpc>
                <a:spcPct val="150000"/>
              </a:lnSpc>
              <a:buFont typeface="Arial" panose="020B0604020202020204" pitchFamily="34" charset="0"/>
              <a:buChar char="•"/>
            </a:pPr>
            <a:endParaRPr lang="en-US" sz="2200" dirty="0">
              <a:solidFill>
                <a:prstClr val="black"/>
              </a:solidFill>
            </a:endParaRPr>
          </a:p>
        </p:txBody>
      </p:sp>
      <p:pic>
        <p:nvPicPr>
          <p:cNvPr id="4" name="Picture 9"/>
          <p:cNvPicPr>
            <a:picLocks noChangeAspect="1"/>
          </p:cNvPicPr>
          <p:nvPr/>
        </p:nvPicPr>
        <p:blipFill>
          <a:blip r:embed="rId2"/>
          <a:stretch>
            <a:fillRect/>
          </a:stretch>
        </p:blipFill>
        <p:spPr>
          <a:xfrm>
            <a:off x="10406493" y="194547"/>
            <a:ext cx="1627906" cy="647907"/>
          </a:xfrm>
          <a:prstGeom prst="rect">
            <a:avLst/>
          </a:prstGeom>
          <a:noFill/>
          <a:ln cap="flat">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9" y="0"/>
            <a:ext cx="873447" cy="922377"/>
          </a:xfrm>
          <a:prstGeom prst="rect">
            <a:avLst/>
          </a:prstGeom>
        </p:spPr>
      </p:pic>
      <p:sp>
        <p:nvSpPr>
          <p:cNvPr id="6" name="Rectangle 5"/>
          <p:cNvSpPr/>
          <p:nvPr/>
        </p:nvSpPr>
        <p:spPr>
          <a:xfrm>
            <a:off x="4501478" y="6513268"/>
            <a:ext cx="2413609" cy="276999"/>
          </a:xfrm>
          <a:prstGeom prst="rect">
            <a:avLst/>
          </a:prstGeom>
        </p:spPr>
        <p:txBody>
          <a:bodyPr wrap="none">
            <a:spAutoFit/>
          </a:bodyPr>
          <a:lstStyle/>
          <a:p>
            <a:r>
              <a:rPr lang="en-GB" sz="1200" dirty="0">
                <a:solidFill>
                  <a:srgbClr val="002060"/>
                </a:solidFill>
              </a:rPr>
              <a:t>Copyright Symphony Environmental</a:t>
            </a:r>
          </a:p>
        </p:txBody>
      </p:sp>
    </p:spTree>
    <p:extLst>
      <p:ext uri="{BB962C8B-B14F-4D97-AF65-F5344CB8AC3E}">
        <p14:creationId xmlns:p14="http://schemas.microsoft.com/office/powerpoint/2010/main" val="16329802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1870</Words>
  <Application>Microsoft Office PowerPoint</Application>
  <PresentationFormat>Widescreen</PresentationFormat>
  <Paragraphs>309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vt:lpstr>
      <vt:lpstr>Times New Roman</vt:lpstr>
      <vt:lpstr>Verdana</vt:lpstr>
      <vt:lpstr>Wingdings</vt:lpstr>
      <vt:lpstr>Wingdings 3</vt:lpstr>
      <vt:lpstr>1_Office Theme</vt:lpstr>
      <vt:lpstr>d2p  Antimicrobials CPST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Marwa Erfan</dc:creator>
  <cp:lastModifiedBy>Marwa Erfan</cp:lastModifiedBy>
  <cp:revision>40</cp:revision>
  <dcterms:created xsi:type="dcterms:W3CDTF">2018-09-10T14:07:15Z</dcterms:created>
  <dcterms:modified xsi:type="dcterms:W3CDTF">2019-07-12T15:02:45Z</dcterms:modified>
</cp:coreProperties>
</file>