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29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8" r:id="rId12"/>
    <p:sldId id="309" r:id="rId13"/>
    <p:sldId id="268" r:id="rId14"/>
    <p:sldId id="269" r:id="rId15"/>
    <p:sldId id="270" r:id="rId16"/>
    <p:sldId id="271" r:id="rId17"/>
    <p:sldId id="272" r:id="rId18"/>
    <p:sldId id="273" r:id="rId19"/>
    <p:sldId id="30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0" r:id="rId29"/>
    <p:sldId id="311" r:id="rId30"/>
    <p:sldId id="312" r:id="rId31"/>
    <p:sldId id="284" r:id="rId32"/>
    <p:sldId id="306" r:id="rId33"/>
    <p:sldId id="313" r:id="rId34"/>
    <p:sldId id="314" r:id="rId35"/>
    <p:sldId id="307" r:id="rId36"/>
    <p:sldId id="286" r:id="rId37"/>
    <p:sldId id="288" r:id="rId38"/>
    <p:sldId id="308" r:id="rId39"/>
    <p:sldId id="303" r:id="rId40"/>
    <p:sldId id="291" r:id="rId41"/>
    <p:sldId id="294" r:id="rId42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5" d="100"/>
          <a:sy n="75" d="100"/>
        </p:scale>
        <p:origin x="-155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image" Target="../media/image1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B03EF-82F4-454F-9DB7-DC2640E662FF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45883-F188-4F64-9C20-686DBAC014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9067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5E9C7-AA92-457E-9468-66ACCB615B8A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3C2E2-86D3-4C4F-817F-64A3665647B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536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54450" y="9440864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 anchor="b"/>
          <a:lstStyle/>
          <a:p>
            <a:pPr algn="r" defTabSz="912813" eaLnBrk="1" hangingPunct="1"/>
            <a:fld id="{CEBBA433-41B5-45ED-940F-C3137D9F5344}" type="slidenum">
              <a:rPr lang="en-GB" sz="1200">
                <a:ea typeface="ＭＳ Ｐゴシック" pitchFamily="34" charset="-128"/>
              </a:rPr>
              <a:pPr algn="r" defTabSz="912813" eaLnBrk="1" hangingPunct="1"/>
              <a:t>28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  <a:noFill/>
          <a:ln/>
        </p:spPr>
        <p:txBody>
          <a:bodyPr lIns="91430" tIns="45716" rIns="91430" bIns="45716"/>
          <a:lstStyle/>
          <a:p>
            <a:r>
              <a:rPr lang="en-US" smtClean="0"/>
              <a:t>Oxo degradation is recognized in Europe by the CEN standards organisation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54451" y="9440865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54" tIns="45775" rIns="91554" bIns="45775" anchor="b"/>
          <a:lstStyle/>
          <a:p>
            <a:pPr algn="r" eaLnBrk="1" hangingPunct="1"/>
            <a:fld id="{84CE4395-CB91-4C0D-AAB0-AA18BF018EBA}" type="slidenum">
              <a:rPr lang="en-GB" sz="1200"/>
              <a:pPr algn="r" eaLnBrk="1" hangingPunct="1"/>
              <a:t>30</a:t>
            </a:fld>
            <a:endParaRPr lang="en-GB" sz="1200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MNL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CF2409-2F93-4335-9B63-3BB5672B6534}" type="slidenum">
              <a:rPr lang="en-GB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GB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6125"/>
            <a:ext cx="4973637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854454" y="9440866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09" tIns="45753" rIns="91509" bIns="45753" anchor="b"/>
          <a:lstStyle/>
          <a:p>
            <a:pPr algn="r"/>
            <a:fld id="{7027A8CF-974C-4862-B7DC-770D8AC9A5D6}" type="slidenum">
              <a:rPr lang="en-GB" sz="1200">
                <a:latin typeface="Calibri" pitchFamily="34" charset="0"/>
              </a:rPr>
              <a:pPr algn="r"/>
              <a:t>35</a:t>
            </a:fld>
            <a:endParaRPr lang="en-GB" sz="1200" dirty="0">
              <a:latin typeface="Calibri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latin typeface="Arial" charset="0"/>
              </a:rPr>
              <a:t>MNL</a:t>
            </a:r>
          </a:p>
        </p:txBody>
      </p:sp>
    </p:spTree>
    <p:extLst>
      <p:ext uri="{BB962C8B-B14F-4D97-AF65-F5344CB8AC3E}">
        <p14:creationId xmlns:p14="http://schemas.microsoft.com/office/powerpoint/2010/main" val="96434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4C339-170C-4DCC-AB05-21FA7C8ABFF1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68875" cy="37274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87" tIns="45792" rIns="91587" bIns="45792"/>
          <a:lstStyle/>
          <a:p>
            <a:r>
              <a:rPr lang="en-GB" smtClean="0"/>
              <a:t> </a:t>
            </a:r>
            <a:endParaRPr lang="en-GB" dirty="0" smtClean="0"/>
          </a:p>
          <a:p>
            <a:endParaRPr lang="en-GB" dirty="0" smtClean="0"/>
          </a:p>
          <a:p>
            <a:r>
              <a:rPr lang="en-GB" smtClean="0"/>
              <a:t>For every million square meters of cellophane produced 180 tonnes of fossil fuel is utilised</a:t>
            </a:r>
            <a:r>
              <a:rPr lang="en-GB" dirty="0" smtClean="0"/>
              <a:t>.</a:t>
            </a:r>
          </a:p>
          <a:p>
            <a:r>
              <a:rPr lang="en-GB" smtClean="0"/>
              <a:t>To manufacture the equivalent million square meters in polypropylene only 76 tonnes are used</a:t>
            </a:r>
            <a:r>
              <a:rPr lang="en-GB" dirty="0" smtClean="0"/>
              <a:t>.</a:t>
            </a:r>
          </a:p>
          <a:p>
            <a:r>
              <a:rPr lang="en-GB" smtClean="0"/>
              <a:t>Glass bottles compared to PET bottles gives a similar scenario, </a:t>
            </a:r>
            <a:endParaRPr lang="en-GB" dirty="0" smtClean="0"/>
          </a:p>
          <a:p>
            <a:r>
              <a:rPr lang="en-GB" smtClean="0"/>
              <a:t>And cast iron pipe compared to PVC piping is really dramatic at nearly a tenth of the amount of fossil fuel required</a:t>
            </a:r>
            <a:r>
              <a:rPr lang="en-GB" dirty="0" smtClean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68875" cy="372745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MSs </a:t>
            </a:r>
          </a:p>
          <a:p>
            <a:r>
              <a:rPr lang="en-GB" smtClean="0"/>
              <a:t>The degradation progress can be illustrated by measuring the tensile strength of a degrading sample.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68875" cy="3727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MSs</a:t>
            </a:r>
            <a:r>
              <a:rPr lang="en-GB" smtClean="0">
                <a:latin typeface="Verdana" pitchFamily="34" charset="0"/>
              </a:rPr>
              <a:t> </a:t>
            </a:r>
            <a:endParaRPr lang="en-GB" dirty="0" smtClean="0">
              <a:latin typeface="Verdana" pitchFamily="34" charset="0"/>
            </a:endParaRPr>
          </a:p>
          <a:p>
            <a:pPr eaLnBrk="1" hangingPunct="1"/>
            <a:r>
              <a:rPr lang="en-GB" smtClean="0">
                <a:latin typeface="Verdana" pitchFamily="34" charset="0"/>
              </a:rPr>
              <a:t>It is well accepted that polyolefin's that have undergone oxidative degradation provide hydrophilic surfaces having greatly reduced molecular masses. </a:t>
            </a:r>
            <a:endParaRPr lang="en-GB" dirty="0" smtClean="0">
              <a:latin typeface="Verdana" pitchFamily="34" charset="0"/>
            </a:endParaRPr>
          </a:p>
          <a:p>
            <a:pPr eaLnBrk="1" hangingPunct="1"/>
            <a:r>
              <a:rPr lang="en-GB" smtClean="0">
                <a:latin typeface="Verdana" pitchFamily="34" charset="0"/>
              </a:rPr>
              <a:t>Reduction of the molecular weight of the polyolefin to around 40,000 combined with the introduction of oxygen containing functional groups leads to bio-degradation</a:t>
            </a:r>
            <a:r>
              <a:rPr lang="en-GB" dirty="0" smtClean="0">
                <a:latin typeface="Verdana" pitchFamily="34" charset="0"/>
              </a:rPr>
              <a:t>.</a:t>
            </a:r>
          </a:p>
          <a:p>
            <a:pPr eaLnBrk="1" hangingPunct="1"/>
            <a:r>
              <a:rPr lang="en-GB" smtClean="0"/>
              <a:t>These images are taken from a pieces of fragmented oxo-degraded d2w film. They were subjected to immersion in water and a compost mixture</a:t>
            </a:r>
            <a:r>
              <a:rPr lang="en-GB" dirty="0" smtClean="0"/>
              <a:t>.</a:t>
            </a:r>
          </a:p>
          <a:p>
            <a:pPr eaLnBrk="1" hangingPunct="1"/>
            <a:r>
              <a:rPr lang="en-GB" smtClean="0"/>
              <a:t>They were then examined in a Leo variable pressure scanning electron microscope</a:t>
            </a:r>
            <a:r>
              <a:rPr lang="en-GB" dirty="0" smtClean="0"/>
              <a:t>.</a:t>
            </a:r>
          </a:p>
          <a:p>
            <a:pPr eaLnBrk="1" hangingPunct="1"/>
            <a:r>
              <a:rPr lang="en-GB" smtClean="0"/>
              <a:t>In an area of extensive cracking colonies of bacteria have arrived. </a:t>
            </a:r>
            <a:endParaRPr lang="en-GB" dirty="0" smtClean="0"/>
          </a:p>
          <a:p>
            <a:pPr eaLnBrk="1" hangingPunct="1"/>
            <a:r>
              <a:rPr lang="en-GB" smtClean="0"/>
              <a:t>A closer look at the area highlighted in blue shows</a:t>
            </a:r>
            <a:r>
              <a:rPr lang="en-GB" dirty="0" smtClean="0"/>
              <a:t>…..</a:t>
            </a:r>
          </a:p>
          <a:p>
            <a:pPr eaLnBrk="1" hangingPunct="1"/>
            <a:endParaRPr lang="en-GB" dirty="0" smtClean="0">
              <a:latin typeface="Verdana" pitchFamily="34" charset="0"/>
            </a:endParaRPr>
          </a:p>
          <a:p>
            <a:pPr eaLnBrk="1" hangingPunct="1"/>
            <a:endParaRPr lang="en-GB" dirty="0" smtClean="0">
              <a:latin typeface="Verdana" pitchFamily="34" charset="0"/>
            </a:endParaRPr>
          </a:p>
          <a:p>
            <a:pPr eaLnBrk="1" hangingPunct="1"/>
            <a:endParaRPr lang="en-GB" dirty="0" smtClean="0">
              <a:latin typeface="Verdana" pitchFamily="34" charset="0"/>
            </a:endParaRPr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68875" cy="37274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79" tIns="45787" rIns="91579" bIns="4578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MNL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localhost/Volumes/DH%20store/Work%20In%20Progress/Hill%20&amp;%20Garwood/Symphony%202014/HG696%20Symphony%20Logo%20rebrand%202014/%E2%80%A2%C2%A0Master%20logo%20elements%202014/HG696%20Symphony%20strap%20line%20white.pn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9552" y="6381328"/>
            <a:ext cx="2133600" cy="365125"/>
          </a:xfrm>
        </p:spPr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2W 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038" y="258763"/>
            <a:ext cx="925512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AutoShape 7"/>
          <p:cNvCxnSpPr>
            <a:cxnSpLocks noChangeShapeType="1"/>
          </p:cNvCxnSpPr>
          <p:nvPr/>
        </p:nvCxnSpPr>
        <p:spPr bwMode="auto">
          <a:xfrm>
            <a:off x="3124200" y="716121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858000"/>
            <a:ext cx="3124200" cy="606425"/>
          </a:xfrm>
        </p:spPr>
        <p:txBody>
          <a:bodyPr bIns="0"/>
          <a:lstStyle>
            <a:lvl1pPr>
              <a:lnSpc>
                <a:spcPts val="3800"/>
              </a:lnSpc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8580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50038" y="6858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A7CE-500E-4893-B0DC-193267EDA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HG696 Symphony strap line white.png" descr="/Volumes/DH store/Work In Progress/Hill &amp; Garwood/Symphony 2014/HG696 Symphony Logo rebrand 2014/• Master logo elements 2014/HG696 Symphony strap line white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7020272" y="6478653"/>
            <a:ext cx="2213590" cy="406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2w-NO-WEBSITE-hi-re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60432" y="188640"/>
            <a:ext cx="519584" cy="70304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309320"/>
            <a:ext cx="9144000" cy="576064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New White Symphony Logo m#5F54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237312"/>
            <a:ext cx="1403648" cy="722174"/>
          </a:xfrm>
          <a:prstGeom prst="rect">
            <a:avLst/>
          </a:prstGeom>
        </p:spPr>
      </p:pic>
      <p:sp>
        <p:nvSpPr>
          <p:cNvPr id="20" name="Rectangle 27"/>
          <p:cNvSpPr>
            <a:spLocks noChangeArrowheads="1"/>
          </p:cNvSpPr>
          <p:nvPr userDrawn="1"/>
        </p:nvSpPr>
        <p:spPr bwMode="auto">
          <a:xfrm>
            <a:off x="3635896" y="6669360"/>
            <a:ext cx="2217274" cy="1538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3663"/>
            <a:r>
              <a:rPr lang="en-GB" sz="1000" dirty="0" smtClean="0">
                <a:solidFill>
                  <a:schemeClr val="bg1"/>
                </a:solidFill>
              </a:rPr>
              <a:t>©</a:t>
            </a:r>
            <a:r>
              <a:rPr lang="en-GB" sz="800" dirty="0" smtClean="0">
                <a:solidFill>
                  <a:schemeClr val="bg1"/>
                </a:solidFill>
              </a:rPr>
              <a:t>  </a:t>
            </a:r>
            <a:r>
              <a:rPr lang="en-GB" sz="800" b="1" dirty="0" smtClean="0">
                <a:solidFill>
                  <a:schemeClr val="bg1"/>
                </a:solidFill>
                <a:latin typeface="Helvetica" pitchFamily="34" charset="0"/>
              </a:rPr>
              <a:t>Copyright Symphony Environmental Ltd</a:t>
            </a:r>
            <a:endParaRPr lang="en-GB" sz="800" b="1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F26E-8FEF-4029-B420-ED77FAED1515}" type="datetimeFigureOut">
              <a:rPr lang="en-GB" smtClean="0"/>
              <a:pPr/>
              <a:t>11/09/2018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3FB8-E73B-429E-BEE8-C721A5AF7B0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 descr="d2w-NO-WEBSITE-hi-res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60432" y="188640"/>
            <a:ext cx="519584" cy="7030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309320"/>
            <a:ext cx="9144000" cy="576064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New White Symphony Logo m#5F54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6237312"/>
            <a:ext cx="1403648" cy="722174"/>
          </a:xfrm>
          <a:prstGeom prst="rect">
            <a:avLst/>
          </a:prstGeom>
        </p:spPr>
      </p:pic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3635896" y="6669360"/>
            <a:ext cx="2217274" cy="1538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3663"/>
            <a:r>
              <a:rPr lang="en-GB" sz="1000" dirty="0" smtClean="0">
                <a:solidFill>
                  <a:schemeClr val="bg1"/>
                </a:solidFill>
              </a:rPr>
              <a:t>©</a:t>
            </a:r>
            <a:r>
              <a:rPr lang="en-GB" sz="800" dirty="0" smtClean="0">
                <a:solidFill>
                  <a:schemeClr val="bg1"/>
                </a:solidFill>
              </a:rPr>
              <a:t>  </a:t>
            </a:r>
            <a:r>
              <a:rPr lang="en-GB" sz="800" b="1" dirty="0" smtClean="0">
                <a:solidFill>
                  <a:schemeClr val="bg1"/>
                </a:solidFill>
                <a:latin typeface="Helvetica" pitchFamily="34" charset="0"/>
              </a:rPr>
              <a:t>Copyright Symphony Environmental Ltd</a:t>
            </a:r>
            <a:endParaRPr lang="en-GB" sz="800" b="1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sbs\documents\Marketing%20&amp;%20Sales%20Documents\Designed%20Materials\Video\%23All\Finals\Bag%20degrading-English.mov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wmf"/><Relationship Id="rId4" Type="http://schemas.openxmlformats.org/officeDocument/2006/relationships/image" Target="../media/image50.jpe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londonstockexchange.com/exchange/prices-and-markets/stocks/exchange-insight/news-analysis.html?fourWayKey=GB0009589168GBGBXAIM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hyperlink" Target="http://www.nasdaq.com/symbol/setpy/stock-chart" TargetMode="Externa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degradable.com.pe/normas/BS8472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image" Target="file://localhost/Volumes/DH%20store/Work%20In%20Progress/Hill%20&amp;%20Garwood/Symphony%202014/HG696%20Symphony%20Logo%20rebrand%202014/%E2%80%A2%C2%A0Master%20logo%20elements%202014/HG696%20Symphony%20strap%20line%20white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www.biodeg.org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eg"/><Relationship Id="rId18" Type="http://schemas.openxmlformats.org/officeDocument/2006/relationships/image" Target="../media/image79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file://localhost/Volumes/DH%20store/Work%20In%20Progress/Hill%20&amp;%20Garwood/Symphony%202014/HG696%20Symphony%20Logo%20rebrand%202014/%E2%80%A2%C2%A0Master%20logo%20elements%202014/HG696%20Symphony%20strap%20line%20white.png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19" Type="http://schemas.openxmlformats.org/officeDocument/2006/relationships/image" Target="../media/image80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1.jpeg"/><Relationship Id="rId21" Type="http://schemas.openxmlformats.org/officeDocument/2006/relationships/image" Target="../media/image96.jpeg"/><Relationship Id="rId34" Type="http://schemas.openxmlformats.org/officeDocument/2006/relationships/image" Target="../media/image109.jpeg"/><Relationship Id="rId42" Type="http://schemas.openxmlformats.org/officeDocument/2006/relationships/image" Target="../media/image117.png"/><Relationship Id="rId47" Type="http://schemas.openxmlformats.org/officeDocument/2006/relationships/image" Target="../media/image122.png"/><Relationship Id="rId50" Type="http://schemas.openxmlformats.org/officeDocument/2006/relationships/image" Target="../media/image125.jpeg"/><Relationship Id="rId55" Type="http://schemas.openxmlformats.org/officeDocument/2006/relationships/image" Target="../media/image129.jpeg"/><Relationship Id="rId63" Type="http://schemas.openxmlformats.org/officeDocument/2006/relationships/image" Target="../media/image13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2.png"/><Relationship Id="rId29" Type="http://schemas.openxmlformats.org/officeDocument/2006/relationships/image" Target="../media/image104.jpeg"/><Relationship Id="rId11" Type="http://schemas.openxmlformats.org/officeDocument/2006/relationships/image" Target="../media/image88.jpeg"/><Relationship Id="rId24" Type="http://schemas.openxmlformats.org/officeDocument/2006/relationships/image" Target="../media/image99.png"/><Relationship Id="rId32" Type="http://schemas.openxmlformats.org/officeDocument/2006/relationships/image" Target="../media/image107.jpeg"/><Relationship Id="rId37" Type="http://schemas.openxmlformats.org/officeDocument/2006/relationships/image" Target="../media/image112.jpeg"/><Relationship Id="rId40" Type="http://schemas.openxmlformats.org/officeDocument/2006/relationships/image" Target="../media/image115.jpeg"/><Relationship Id="rId45" Type="http://schemas.openxmlformats.org/officeDocument/2006/relationships/image" Target="../media/image120.jpeg"/><Relationship Id="rId53" Type="http://schemas.openxmlformats.org/officeDocument/2006/relationships/hyperlink" Target="http://www.mcdonalds.co.uk/ukhome.html" TargetMode="External"/><Relationship Id="rId58" Type="http://schemas.openxmlformats.org/officeDocument/2006/relationships/image" Target="../media/image132.jpeg"/><Relationship Id="rId66" Type="http://schemas.openxmlformats.org/officeDocument/2006/relationships/image" Target="../media/image8.png"/><Relationship Id="rId5" Type="http://schemas.openxmlformats.org/officeDocument/2006/relationships/image" Target="../media/image83.png"/><Relationship Id="rId61" Type="http://schemas.openxmlformats.org/officeDocument/2006/relationships/image" Target="../media/image135.png"/><Relationship Id="rId19" Type="http://schemas.openxmlformats.org/officeDocument/2006/relationships/image" Target="../media/image94.png"/><Relationship Id="rId14" Type="http://schemas.openxmlformats.org/officeDocument/2006/relationships/image" Target="../media/image90.png"/><Relationship Id="rId22" Type="http://schemas.openxmlformats.org/officeDocument/2006/relationships/image" Target="../media/image97.jpeg"/><Relationship Id="rId27" Type="http://schemas.openxmlformats.org/officeDocument/2006/relationships/image" Target="../media/image102.jpeg"/><Relationship Id="rId30" Type="http://schemas.openxmlformats.org/officeDocument/2006/relationships/image" Target="../media/image105.jpeg"/><Relationship Id="rId35" Type="http://schemas.openxmlformats.org/officeDocument/2006/relationships/image" Target="../media/image110.png"/><Relationship Id="rId43" Type="http://schemas.openxmlformats.org/officeDocument/2006/relationships/image" Target="../media/image118.png"/><Relationship Id="rId48" Type="http://schemas.openxmlformats.org/officeDocument/2006/relationships/image" Target="../media/image123.jpeg"/><Relationship Id="rId56" Type="http://schemas.openxmlformats.org/officeDocument/2006/relationships/image" Target="../media/image130.jpeg"/><Relationship Id="rId64" Type="http://schemas.openxmlformats.org/officeDocument/2006/relationships/image" Target="../media/image138.jpeg"/><Relationship Id="rId8" Type="http://schemas.openxmlformats.org/officeDocument/2006/relationships/image" Target="../media/image86.png"/><Relationship Id="rId51" Type="http://schemas.openxmlformats.org/officeDocument/2006/relationships/image" Target="../media/image126.jpeg"/><Relationship Id="rId3" Type="http://schemas.openxmlformats.org/officeDocument/2006/relationships/image" Target="../media/image81.png"/><Relationship Id="rId12" Type="http://schemas.openxmlformats.org/officeDocument/2006/relationships/hyperlink" Target="http://www.brittany-ferries.co.uk/index.cfm?articleid=1" TargetMode="External"/><Relationship Id="rId17" Type="http://schemas.openxmlformats.org/officeDocument/2006/relationships/hyperlink" Target="http://www.renaultretail.co.uk/default.aspx" TargetMode="External"/><Relationship Id="rId25" Type="http://schemas.openxmlformats.org/officeDocument/2006/relationships/image" Target="../media/image100.jpeg"/><Relationship Id="rId33" Type="http://schemas.openxmlformats.org/officeDocument/2006/relationships/image" Target="../media/image108.jpeg"/><Relationship Id="rId38" Type="http://schemas.openxmlformats.org/officeDocument/2006/relationships/image" Target="../media/image113.jpeg"/><Relationship Id="rId46" Type="http://schemas.openxmlformats.org/officeDocument/2006/relationships/image" Target="../media/image121.jpeg"/><Relationship Id="rId59" Type="http://schemas.openxmlformats.org/officeDocument/2006/relationships/image" Target="../media/image133.jpeg"/><Relationship Id="rId20" Type="http://schemas.openxmlformats.org/officeDocument/2006/relationships/image" Target="../media/image95.png"/><Relationship Id="rId41" Type="http://schemas.openxmlformats.org/officeDocument/2006/relationships/image" Target="../media/image116.jpeg"/><Relationship Id="rId54" Type="http://schemas.openxmlformats.org/officeDocument/2006/relationships/image" Target="../media/image128.png"/><Relationship Id="rId6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15" Type="http://schemas.openxmlformats.org/officeDocument/2006/relationships/image" Target="../media/image91.png"/><Relationship Id="rId23" Type="http://schemas.openxmlformats.org/officeDocument/2006/relationships/image" Target="../media/image98.png"/><Relationship Id="rId28" Type="http://schemas.openxmlformats.org/officeDocument/2006/relationships/image" Target="../media/image103.jpeg"/><Relationship Id="rId36" Type="http://schemas.openxmlformats.org/officeDocument/2006/relationships/image" Target="../media/image111.jpeg"/><Relationship Id="rId49" Type="http://schemas.openxmlformats.org/officeDocument/2006/relationships/image" Target="../media/image124.jpeg"/><Relationship Id="rId57" Type="http://schemas.openxmlformats.org/officeDocument/2006/relationships/image" Target="../media/image131.jpeg"/><Relationship Id="rId10" Type="http://schemas.openxmlformats.org/officeDocument/2006/relationships/hyperlink" Target="http://www.sncf.co.uk/" TargetMode="External"/><Relationship Id="rId31" Type="http://schemas.openxmlformats.org/officeDocument/2006/relationships/image" Target="../media/image106.jpeg"/><Relationship Id="rId44" Type="http://schemas.openxmlformats.org/officeDocument/2006/relationships/image" Target="../media/image119.jpeg"/><Relationship Id="rId52" Type="http://schemas.openxmlformats.org/officeDocument/2006/relationships/image" Target="../media/image127.jpeg"/><Relationship Id="rId60" Type="http://schemas.openxmlformats.org/officeDocument/2006/relationships/image" Target="../media/image134.jpeg"/><Relationship Id="rId65" Type="http://schemas.openxmlformats.org/officeDocument/2006/relationships/image" Target="../media/image139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2.emf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8.png"/><Relationship Id="rId5" Type="http://schemas.openxmlformats.org/officeDocument/2006/relationships/image" Target="../media/image148.jpeg"/><Relationship Id="rId10" Type="http://schemas.openxmlformats.org/officeDocument/2006/relationships/image" Target="../media/image153.pn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deg.org/New%20LCA%20by%20Intertek%20%20-%20Final%20Report%2015.5.12(1)%20(1)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:\Marketing &amp; Sales Documents\Presentations\d2t\d2t presentation new\IMG_3034_bright.jpg"/>
          <p:cNvPicPr>
            <a:picLocks noChangeAspect="1" noChangeArrowheads="1"/>
          </p:cNvPicPr>
          <p:nvPr/>
        </p:nvPicPr>
        <p:blipFill>
          <a:blip r:embed="rId3" cstate="print"/>
          <a:srcRect l="5164" r="59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6056" y="4149080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Controlled-life technology</a:t>
            </a:r>
            <a:endParaRPr lang="en-GB" sz="4000" dirty="0"/>
          </a:p>
        </p:txBody>
      </p:sp>
      <p:pic>
        <p:nvPicPr>
          <p:cNvPr id="5" name="Picture 4" descr="New White Symphony Logo m#5F5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7" y="404664"/>
            <a:ext cx="3600400" cy="1944216"/>
          </a:xfrm>
          <a:prstGeom prst="rect">
            <a:avLst/>
          </a:prstGeom>
        </p:spPr>
      </p:pic>
      <p:pic>
        <p:nvPicPr>
          <p:cNvPr id="7" name="Picture 6" descr="d2w_DARK_GREEN_without R and websit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1556792"/>
            <a:ext cx="1515173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0192" y="55172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Making Plastic Smarter</a:t>
            </a:r>
            <a:endParaRPr lang="en-GB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48" y="6309320"/>
            <a:ext cx="936415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006475" y="1125538"/>
            <a:ext cx="8137525" cy="2668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10800"/>
          <a:lstStyle/>
          <a:p>
            <a:pPr marL="457200" lvl="1" indent="0" eaLnBrk="1" hangingPunct="1">
              <a:buNone/>
            </a:pP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가벼움</a:t>
            </a:r>
            <a:r>
              <a:rPr 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			 </a:t>
            </a: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수분에 </a:t>
            </a:r>
            <a:r>
              <a:rPr lang="ko-KR" altLang="en-US" sz="1800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영향받지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않음</a:t>
            </a:r>
            <a:endParaRPr lang="en-US" sz="18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57200" lvl="1" indent="0" eaLnBrk="1" hangingPunct="1">
              <a:buNone/>
            </a:pP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플렉서블</a:t>
            </a:r>
            <a:r>
              <a:rPr 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			 </a:t>
            </a: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인쇄성</a:t>
            </a:r>
            <a:endParaRPr lang="en-US" sz="18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57200" lvl="1" indent="0" eaLnBrk="1" hangingPunct="1">
              <a:buNone/>
            </a:pP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강도</a:t>
            </a:r>
            <a:r>
              <a:rPr lang="en-US" altLang="ko-KR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/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내구성</a:t>
            </a:r>
            <a:r>
              <a:rPr 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		 </a:t>
            </a: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재활용</a:t>
            </a:r>
            <a:endParaRPr lang="en-US" sz="18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57200" lvl="1" indent="0" eaLnBrk="1" hangingPunct="1">
              <a:buNone/>
            </a:pP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열봉합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       </a:t>
            </a:r>
            <a:r>
              <a:rPr 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 		 </a:t>
            </a:r>
            <a:r>
              <a:rPr 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8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재사용</a:t>
            </a:r>
            <a:endParaRPr lang="en-US" sz="18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57200" lvl="1" indent="0" eaLnBrk="1" hangingPunct="1">
              <a:buFontTx/>
              <a:buNone/>
            </a:pPr>
            <a:endParaRPr lang="en-US" sz="18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-684584" y="332656"/>
            <a:ext cx="9144000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algn="ctr" eaLnBrk="1" hangingPunct="1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포장재의 이점</a:t>
            </a:r>
            <a:endParaRPr lang="en-GB" sz="3200" b="1" dirty="0" smtClean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-396552" y="2708920"/>
            <a:ext cx="2521524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371600" eaLnBrk="1" hangingPunct="1"/>
            <a:r>
              <a:rPr lang="ko-KR" altLang="en-US" sz="2400" b="1" dirty="0" smtClean="0">
                <a:solidFill>
                  <a:srgbClr val="E14813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그러나</a:t>
            </a:r>
            <a:r>
              <a:rPr lang="en-GB" sz="2400" dirty="0" smtClean="0">
                <a:solidFill>
                  <a:srgbClr val="E14813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…</a:t>
            </a:r>
            <a:endParaRPr lang="en-GB" sz="2400" dirty="0">
              <a:solidFill>
                <a:srgbClr val="E14813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6158" name="Picture 14" descr="dan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17032"/>
            <a:ext cx="1311275" cy="1114425"/>
          </a:xfrm>
          <a:prstGeom prst="rect">
            <a:avLst/>
          </a:prstGeom>
          <a:noFill/>
        </p:spPr>
      </p:pic>
      <p:grpSp>
        <p:nvGrpSpPr>
          <p:cNvPr id="2" name="Group 15"/>
          <p:cNvGrpSpPr/>
          <p:nvPr/>
        </p:nvGrpSpPr>
        <p:grpSpPr>
          <a:xfrm>
            <a:off x="1763688" y="3212976"/>
            <a:ext cx="7056784" cy="1944216"/>
            <a:chOff x="1835696" y="3933056"/>
            <a:chExt cx="7056784" cy="1944216"/>
          </a:xfrm>
        </p:grpSpPr>
        <p:grpSp>
          <p:nvGrpSpPr>
            <p:cNvPr id="3" name="Group 13"/>
            <p:cNvGrpSpPr/>
            <p:nvPr/>
          </p:nvGrpSpPr>
          <p:grpSpPr>
            <a:xfrm>
              <a:off x="1835696" y="3933056"/>
              <a:ext cx="7056784" cy="1944216"/>
              <a:chOff x="1835696" y="3573016"/>
              <a:chExt cx="7056784" cy="1944216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1835696" y="3573016"/>
                <a:ext cx="7056784" cy="19442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277635">
                      <a:tint val="66000"/>
                      <a:satMod val="160000"/>
                    </a:srgbClr>
                  </a:gs>
                  <a:gs pos="50000">
                    <a:srgbClr val="277635">
                      <a:tint val="44500"/>
                      <a:satMod val="160000"/>
                    </a:srgbClr>
                  </a:gs>
                  <a:gs pos="100000">
                    <a:srgbClr val="277635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Times New Roman" pitchFamily="18" charset="0"/>
                </a:endParaRPr>
              </a:p>
            </p:txBody>
          </p:sp>
          <p:pic>
            <p:nvPicPr>
              <p:cNvPr id="6159" name="Picture 15" descr="Bag in tree(1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44208" y="3789040"/>
                <a:ext cx="2135188" cy="1458912"/>
              </a:xfrm>
              <a:prstGeom prst="rect">
                <a:avLst/>
              </a:prstGeom>
              <a:noFill/>
            </p:spPr>
          </p:pic>
          <p:pic>
            <p:nvPicPr>
              <p:cNvPr id="6160" name="Picture 16" descr="plastic bag wate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78189" y="3829744"/>
                <a:ext cx="2008188" cy="1466850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14" descr="CNV00036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3728" y="4221088"/>
              <a:ext cx="1872208" cy="1446058"/>
            </a:xfrm>
            <a:prstGeom prst="rect">
              <a:avLst/>
            </a:prstGeom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nimBg="1"/>
      <p:bldP spid="61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36512" y="291629"/>
            <a:ext cx="8495927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algn="ctr"/>
            <a:endParaRPr lang="en-GB" sz="3200" b="1" dirty="0">
              <a:solidFill>
                <a:srgbClr val="2C7628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9609" y="908720"/>
            <a:ext cx="7038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 algn="ctr"/>
            <a:r>
              <a:rPr lang="en-GB" sz="3200" b="1" dirty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Symphony's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S</a:t>
            </a:r>
            <a:r>
              <a:rPr lang="en-GB" sz="32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olution</a:t>
            </a:r>
            <a:endParaRPr lang="en-GB" sz="3200" b="1" dirty="0" smtClean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732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문제 해결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5" name="Picture 4" descr="d2w_DARK_GREEN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916832"/>
            <a:ext cx="1656661" cy="285293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563864" y="1340768"/>
            <a:ext cx="4008136" cy="3845065"/>
            <a:chOff x="563864" y="1448858"/>
            <a:chExt cx="3919237" cy="3736975"/>
          </a:xfrm>
        </p:grpSpPr>
        <p:sp>
          <p:nvSpPr>
            <p:cNvPr id="12301" name="AutoShape 3"/>
            <p:cNvSpPr>
              <a:spLocks noChangeArrowheads="1"/>
            </p:cNvSpPr>
            <p:nvPr/>
          </p:nvSpPr>
          <p:spPr bwMode="auto">
            <a:xfrm>
              <a:off x="712788" y="1448858"/>
              <a:ext cx="3770313" cy="3736975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2C7628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12302" name="Rectangle 5"/>
            <p:cNvSpPr>
              <a:spLocks noChangeArrowheads="1"/>
            </p:cNvSpPr>
            <p:nvPr/>
          </p:nvSpPr>
          <p:spPr bwMode="auto">
            <a:xfrm>
              <a:off x="784225" y="1593321"/>
              <a:ext cx="3559175" cy="3365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ko-KR" altLang="en-US" sz="1600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일반</a:t>
              </a:r>
              <a:r>
                <a:rPr lang="en-GB" sz="1600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 </a:t>
              </a:r>
              <a:r>
                <a:rPr lang="ko-KR" altLang="en-US" sz="1600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플라스틱</a:t>
              </a:r>
              <a:endParaRPr lang="en-GB" sz="1600" b="1" dirty="0"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</p:txBody>
        </p:sp>
        <p:sp>
          <p:nvSpPr>
            <p:cNvPr id="12303" name="Rectangle 7"/>
            <p:cNvSpPr>
              <a:spLocks noChangeArrowheads="1"/>
            </p:cNvSpPr>
            <p:nvPr/>
          </p:nvSpPr>
          <p:spPr bwMode="auto">
            <a:xfrm>
              <a:off x="563864" y="2118613"/>
              <a:ext cx="3859856" cy="303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160338" algn="just">
                <a:spcBef>
                  <a:spcPct val="45000"/>
                </a:spcBef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산업 전반에 사용되며 테스트를 통해 식품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의료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농업 및 여러 분야의 용도에 안정성 입증</a:t>
              </a: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342900" indent="-160338" algn="just">
                <a:spcBef>
                  <a:spcPct val="45000"/>
                </a:spcBef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재사용 가능</a:t>
              </a: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342900" indent="-160338" algn="just">
                <a:spcBef>
                  <a:spcPct val="45000"/>
                </a:spcBef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최종적으로 </a:t>
              </a: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CO</a:t>
              </a:r>
              <a:r>
                <a:rPr lang="en-GB" sz="1300" baseline="-250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</a:t>
              </a: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와 </a:t>
              </a: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H</a:t>
              </a:r>
              <a:r>
                <a:rPr lang="en-GB" sz="1300" baseline="-250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</a:t>
              </a: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O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로 분해되나 분해까지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400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년 소요</a:t>
              </a: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342900" indent="-160338" algn="just">
                <a:spcBef>
                  <a:spcPct val="45000"/>
                </a:spcBef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또는 분해 기준에 부합되지 않음</a:t>
              </a: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342900" indent="-160338" algn="just">
                <a:spcBef>
                  <a:spcPct val="45000"/>
                </a:spcBef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재열처리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ko-KR" altLang="en-US" sz="13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공정중에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소실되는 물성을 대체하기 위해 안정제를 사용하여야 하지만 재활용은 가능</a:t>
              </a:r>
              <a:endParaRPr lang="en-GB" sz="13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541685"/>
            <a:ext cx="9144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ts val="2200"/>
              </a:lnSpc>
            </a:pPr>
            <a:r>
              <a:rPr lang="ko-KR" altLang="en-US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일반 플라스틱 과 </a:t>
            </a:r>
            <a:r>
              <a:rPr lang="en-US" altLang="ko-KR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d2w </a:t>
            </a:r>
            <a:r>
              <a:rPr lang="ko-KR" altLang="en-US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비교</a:t>
            </a:r>
            <a:endParaRPr lang="en-US" sz="28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4974167" y="1389590"/>
            <a:ext cx="3727450" cy="3944411"/>
            <a:chOff x="4974167" y="1389590"/>
            <a:chExt cx="3727450" cy="3944411"/>
          </a:xfrm>
        </p:grpSpPr>
        <p:sp>
          <p:nvSpPr>
            <p:cNvPr id="12296" name="AutoShape 2"/>
            <p:cNvSpPr>
              <a:spLocks noChangeArrowheads="1"/>
            </p:cNvSpPr>
            <p:nvPr/>
          </p:nvSpPr>
          <p:spPr bwMode="auto">
            <a:xfrm>
              <a:off x="4974167" y="1389590"/>
              <a:ext cx="3727450" cy="3832225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2C7628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5128155" y="1462088"/>
              <a:ext cx="3440113" cy="5810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GB" sz="1600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d</a:t>
              </a:r>
              <a:r>
                <a:rPr lang="en-GB" sz="1600" b="1" baseline="-25000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2</a:t>
              </a:r>
              <a:r>
                <a:rPr lang="en-GB" sz="1600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w Controlled-life Plastic Technology</a:t>
              </a:r>
              <a:endParaRPr lang="en-GB" sz="1600" b="1" dirty="0"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</p:txBody>
        </p:sp>
        <p:sp>
          <p:nvSpPr>
            <p:cNvPr id="12299" name="Rectangle 8"/>
            <p:cNvSpPr>
              <a:spLocks noChangeArrowheads="1"/>
            </p:cNvSpPr>
            <p:nvPr/>
          </p:nvSpPr>
          <p:spPr bwMode="auto">
            <a:xfrm>
              <a:off x="4980517" y="2301876"/>
              <a:ext cx="3559175" cy="303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just">
                <a:lnSpc>
                  <a:spcPct val="80000"/>
                </a:lnSpc>
                <a:spcBef>
                  <a:spcPct val="20000"/>
                </a:spcBef>
                <a:buClr>
                  <a:srgbClr val="A4AB00"/>
                </a:buClr>
                <a:buSzPct val="80000"/>
                <a:buFontTx/>
                <a:buBlip>
                  <a:blip r:embed="rId2"/>
                </a:buBlip>
              </a:pPr>
              <a:endParaRPr lang="en-GB" sz="1200"/>
            </a:p>
          </p:txBody>
        </p:sp>
        <p:sp>
          <p:nvSpPr>
            <p:cNvPr id="12300" name="Text Box 11"/>
            <p:cNvSpPr txBox="1">
              <a:spLocks noChangeArrowheads="1"/>
            </p:cNvSpPr>
            <p:nvPr/>
          </p:nvSpPr>
          <p:spPr bwMode="auto">
            <a:xfrm>
              <a:off x="5120818" y="2151579"/>
              <a:ext cx="3449638" cy="280076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indent="182563" algn="just">
                <a:buClr>
                  <a:srgbClr val="277635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일반적인 플라스틱은 신속히 생산할 수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77635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있지만 소멸되기 까지 너무 많은 시간이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77635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소요됨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indent="182563" algn="just">
                <a:buClr>
                  <a:srgbClr val="277635"/>
                </a:buClr>
                <a:buSzPct val="106000"/>
                <a:buFont typeface="Arial" pitchFamily="34" charset="0"/>
                <a:buChar char="•"/>
              </a:pP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indent="182563" algn="just"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d</a:t>
              </a:r>
              <a:r>
                <a:rPr lang="en-GB" sz="1300" baseline="-250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</a:t>
              </a:r>
              <a:r>
                <a:rPr lang="en-GB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w</a:t>
              </a:r>
              <a:r>
                <a:rPr lang="en-GB" sz="1300" baseline="300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는 일반적인 플라스틱의 수명을 조정 및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C7628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단축하여 우수한 특성으로 개선하므로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C7628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플라스틱의 허용 수준이 넓어짐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indent="182563" algn="just"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indent="182563" algn="just"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일반 플라스틱의 성능과 광학 특성에 변화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C7628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영향 없음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C7628"/>
                </a:buClr>
                <a:buSzPct val="106000"/>
              </a:pPr>
              <a:endParaRPr lang="en-GB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indent="182563" algn="just">
                <a:buClr>
                  <a:srgbClr val="2C7628"/>
                </a:buClr>
                <a:buSzPct val="106000"/>
                <a:buFont typeface="Arial" pitchFamily="34" charset="0"/>
                <a:buChar char="•"/>
              </a:pP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저 비용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: </a:t>
              </a:r>
              <a:r>
                <a:rPr lang="en-GB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d</a:t>
              </a:r>
              <a:r>
                <a:rPr lang="en-GB" altLang="ko-KR" sz="1300" baseline="-250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</a:t>
              </a:r>
              <a:r>
                <a:rPr lang="en-GB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w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기술로 만들어진 제품은 일반 </a:t>
              </a:r>
              <a:endParaRPr lang="en-US" altLang="ko-KR" sz="13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just">
                <a:buClr>
                  <a:srgbClr val="2C7628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고분자가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99.5%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이상으로 구성되어 있으며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</a:p>
            <a:p>
              <a:pPr algn="just">
                <a:buClr>
                  <a:srgbClr val="2C7628"/>
                </a:buClr>
                <a:buSzPct val="106000"/>
              </a:pPr>
              <a:r>
                <a:rPr lang="en-US" altLang="ko-KR" sz="13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en-US" altLang="ko-KR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  </a:t>
              </a:r>
              <a:r>
                <a:rPr lang="ko-KR" altLang="en-US" sz="13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동일한 기계설비로 생산이 가능</a:t>
              </a:r>
              <a:endParaRPr lang="en-GB" sz="13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37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20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583953" y="4421188"/>
            <a:ext cx="2736304" cy="585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10800" anchor="ctr"/>
          <a:lstStyle/>
          <a:p>
            <a:pPr lvl="1" eaLnBrk="1" hangingPunct="1">
              <a:buFontTx/>
              <a:buNone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물</a:t>
            </a:r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683568" y="1628800"/>
            <a:ext cx="756084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algn="just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en-GB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d</a:t>
            </a:r>
            <a:r>
              <a:rPr lang="en-GB" sz="16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2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w 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마스터배치는 기본적인 고분자 수지의 가공 </a:t>
            </a:r>
            <a:r>
              <a:rPr lang="ko-KR" altLang="en-US" sz="1600" dirty="0" err="1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공정중에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1%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의 </a:t>
            </a:r>
            <a:r>
              <a:rPr lang="ko-KR" altLang="en-US" sz="1600" dirty="0" err="1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배합비로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첨가함</a:t>
            </a:r>
            <a:endParaRPr lang="en-US" altLang="ko-KR" sz="1600" dirty="0" smtClean="0">
              <a:solidFill>
                <a:srgbClr val="00853F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683569" y="2055714"/>
            <a:ext cx="3367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0000"/>
            </a:pPr>
            <a:r>
              <a:rPr lang="en-GB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분자 사슬을 끊어지게 함</a:t>
            </a:r>
            <a:endParaRPr lang="en-GB" sz="16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687859" y="2480221"/>
            <a:ext cx="65484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0000"/>
              <a:tabLst>
                <a:tab pos="361950" algn="l"/>
              </a:tabLst>
            </a:pPr>
            <a:r>
              <a:rPr lang="en-GB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플라스틱은 사전 조정된 가용기간 종료시점부터 분해가 시작됨</a:t>
            </a:r>
            <a:endParaRPr lang="en-GB" sz="16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646534" y="3356992"/>
            <a:ext cx="550964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indent="-266700">
              <a:spcBef>
                <a:spcPct val="20000"/>
              </a:spcBef>
              <a:buClr>
                <a:schemeClr val="bg2"/>
              </a:buClr>
              <a:buSzPct val="70000"/>
              <a:tabLst>
                <a:tab pos="361950" algn="l"/>
              </a:tabLst>
            </a:pPr>
            <a:r>
              <a:rPr lang="en-GB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GB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미생물에 의한 </a:t>
            </a:r>
            <a:r>
              <a:rPr lang="ko-KR" altLang="en-US" sz="1600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생분해가</a:t>
            </a:r>
            <a:r>
              <a:rPr lang="ko-KR" altLang="en-US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완료됨</a:t>
            </a:r>
            <a:endParaRPr lang="en-GB" sz="16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3" name="Rectangle 17"/>
          <p:cNvSpPr>
            <a:spLocks noChangeArrowheads="1"/>
          </p:cNvSpPr>
          <p:nvPr/>
        </p:nvSpPr>
        <p:spPr bwMode="auto">
          <a:xfrm>
            <a:off x="683569" y="2912269"/>
            <a:ext cx="741682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 algn="just">
              <a:buClr>
                <a:schemeClr val="bg2"/>
              </a:buClr>
              <a:buSzPct val="70000"/>
            </a:pPr>
            <a:r>
              <a:rPr lang="en-GB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● </a:t>
            </a:r>
            <a:r>
              <a:rPr lang="ko-KR" altLang="en-US" sz="16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산화 프로세스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GB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– 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산소에 기인하며 빛</a:t>
            </a:r>
            <a:r>
              <a:rPr lang="en-US" altLang="ko-KR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열</a:t>
            </a:r>
            <a:r>
              <a:rPr lang="en-US" altLang="ko-KR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6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외부 환경 스트레스에 의해 가속</a:t>
            </a:r>
            <a:endParaRPr lang="en-GB" sz="1600" b="1" dirty="0">
              <a:solidFill>
                <a:srgbClr val="00853F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4" name="Rectangle 19"/>
          <p:cNvSpPr>
            <a:spLocks noChangeArrowheads="1"/>
          </p:cNvSpPr>
          <p:nvPr/>
        </p:nvSpPr>
        <p:spPr bwMode="auto">
          <a:xfrm>
            <a:off x="711745" y="4149080"/>
            <a:ext cx="5681325" cy="3385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eaLnBrk="1" hangingPunct="1"/>
            <a:r>
              <a:rPr lang="ko-KR" altLang="en-US" sz="2200" b="1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비독성</a:t>
            </a:r>
            <a:r>
              <a:rPr lang="ko-KR" altLang="en-US" sz="2200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잔여물질</a:t>
            </a:r>
            <a:endParaRPr lang="en-GB" sz="2200" b="1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6" name="Rectangle 21"/>
          <p:cNvSpPr>
            <a:spLocks noChangeArrowheads="1"/>
          </p:cNvSpPr>
          <p:nvPr/>
        </p:nvSpPr>
        <p:spPr bwMode="auto">
          <a:xfrm>
            <a:off x="2583954" y="4819650"/>
            <a:ext cx="4220294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 anchor="ctr"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CO</a:t>
            </a:r>
            <a:r>
              <a:rPr lang="en-GB" sz="1600" baseline="-250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2</a:t>
            </a:r>
            <a:endParaRPr lang="en-US" sz="1600" baseline="-250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7" name="Rectangle 22"/>
          <p:cNvSpPr>
            <a:spLocks noChangeArrowheads="1"/>
          </p:cNvSpPr>
          <p:nvPr/>
        </p:nvSpPr>
        <p:spPr bwMode="auto">
          <a:xfrm>
            <a:off x="2583953" y="5227638"/>
            <a:ext cx="216765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 anchor="ctr"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생물자원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Biomass)</a:t>
            </a:r>
            <a:endParaRPr lang="en-US" sz="1600" baseline="-250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28" name="Rectangle 23"/>
          <p:cNvSpPr>
            <a:spLocks noChangeArrowheads="1"/>
          </p:cNvSpPr>
          <p:nvPr/>
        </p:nvSpPr>
        <p:spPr bwMode="auto">
          <a:xfrm>
            <a:off x="2583953" y="5645150"/>
            <a:ext cx="2788369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 anchor="ctr"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GB" sz="1600" b="1" dirty="0" smtClean="0">
                <a:solidFill>
                  <a:srgbClr val="FF00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‘‘</a:t>
            </a:r>
            <a:r>
              <a:rPr lang="ko-KR" altLang="en-US" sz="1600" b="1" dirty="0" smtClean="0">
                <a:solidFill>
                  <a:srgbClr val="FF00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중금속</a:t>
            </a:r>
            <a:r>
              <a:rPr lang="en-GB" sz="1600" b="1" dirty="0" smtClean="0">
                <a:solidFill>
                  <a:srgbClr val="FF00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’’ </a:t>
            </a:r>
            <a:r>
              <a:rPr lang="ko-KR" altLang="en-US" sz="1600" b="1" dirty="0" smtClean="0">
                <a:solidFill>
                  <a:srgbClr val="FF00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없음</a:t>
            </a:r>
            <a:endParaRPr lang="en-US" sz="1600" b="1" baseline="-25000" dirty="0">
              <a:solidFill>
                <a:srgbClr val="FF00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238" name="Rectangle 4"/>
          <p:cNvSpPr>
            <a:spLocks noChangeArrowheads="1"/>
          </p:cNvSpPr>
          <p:nvPr/>
        </p:nvSpPr>
        <p:spPr bwMode="auto">
          <a:xfrm>
            <a:off x="-467544" y="260648"/>
            <a:ext cx="9144000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algn="ctr" eaLnBrk="1" hangingPunct="1"/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d</a:t>
            </a:r>
            <a:r>
              <a:rPr lang="en-GB" sz="3200" b="1" baseline="-250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2</a:t>
            </a:r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w</a:t>
            </a:r>
            <a:r>
              <a:rPr lang="ko-KR" altLang="en-US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의</a:t>
            </a:r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분해 방식</a:t>
            </a:r>
            <a:endParaRPr lang="en-GB" sz="3200" b="1" dirty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19" name="Picture 18" descr="H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589090">
            <a:off x="5587529" y="3480071"/>
            <a:ext cx="2754536" cy="2675313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90750" y="1776413"/>
            <a:ext cx="4762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90750" y="1776413"/>
            <a:ext cx="4762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2" b="1648"/>
          <a:stretch>
            <a:fillRect/>
          </a:stretch>
        </p:blipFill>
        <p:spPr bwMode="auto">
          <a:xfrm>
            <a:off x="1268334" y="1196752"/>
            <a:ext cx="6183986" cy="462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작용 방식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8" name="Bag degrading-English.mov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23728" y="1700808"/>
            <a:ext cx="4320480" cy="306468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HAND_PLANT"/>
          <p:cNvPicPr>
            <a:picLocks noChangeAspect="1" noChangeArrowheads="1"/>
          </p:cNvPicPr>
          <p:nvPr/>
        </p:nvPicPr>
        <p:blipFill>
          <a:blip r:embed="rId3" cstate="print"/>
          <a:srcRect b="7349"/>
          <a:stretch>
            <a:fillRect/>
          </a:stretch>
        </p:blipFill>
        <p:spPr bwMode="auto">
          <a:xfrm>
            <a:off x="7362825" y="3497263"/>
            <a:ext cx="1781175" cy="2596033"/>
          </a:xfrm>
          <a:prstGeom prst="rect">
            <a:avLst/>
          </a:prstGeom>
          <a:noFill/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2929375" y="5408613"/>
            <a:ext cx="2996333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자외선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(UV)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노출시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인장 신율</a:t>
            </a:r>
            <a:endParaRPr lang="en-GB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2089547" y="574350"/>
            <a:ext cx="5183757" cy="55399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ko-KR" altLang="en-US" sz="36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분해에 따른 물리적 변화</a:t>
            </a:r>
            <a:endParaRPr lang="en-GB" sz="3600" b="1" dirty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1691680" y="1628800"/>
            <a:ext cx="6958012" cy="3302000"/>
            <a:chOff x="1035" y="1074"/>
            <a:chExt cx="4383" cy="2080"/>
          </a:xfrm>
        </p:grpSpPr>
        <p:sp>
          <p:nvSpPr>
            <p:cNvPr id="106503" name="AutoShape 7"/>
            <p:cNvSpPr>
              <a:spLocks noChangeAspect="1" noChangeArrowheads="1" noTextEdit="1"/>
            </p:cNvSpPr>
            <p:nvPr/>
          </p:nvSpPr>
          <p:spPr bwMode="auto">
            <a:xfrm>
              <a:off x="1035" y="1074"/>
              <a:ext cx="4383" cy="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05" name="Freeform 9"/>
            <p:cNvSpPr>
              <a:spLocks/>
            </p:cNvSpPr>
            <p:nvPr/>
          </p:nvSpPr>
          <p:spPr bwMode="auto">
            <a:xfrm>
              <a:off x="1542" y="2809"/>
              <a:ext cx="2886" cy="49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67" y="0"/>
                </a:cxn>
                <a:cxn ang="0">
                  <a:pos x="2886" y="0"/>
                </a:cxn>
                <a:cxn ang="0">
                  <a:pos x="2819" y="49"/>
                </a:cxn>
                <a:cxn ang="0">
                  <a:pos x="0" y="49"/>
                </a:cxn>
              </a:cxnLst>
              <a:rect l="0" t="0" r="r" b="b"/>
              <a:pathLst>
                <a:path w="2886" h="49">
                  <a:moveTo>
                    <a:pt x="0" y="49"/>
                  </a:moveTo>
                  <a:lnTo>
                    <a:pt x="67" y="0"/>
                  </a:lnTo>
                  <a:lnTo>
                    <a:pt x="2886" y="0"/>
                  </a:lnTo>
                  <a:lnTo>
                    <a:pt x="2819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06" name="Freeform 10"/>
            <p:cNvSpPr>
              <a:spLocks/>
            </p:cNvSpPr>
            <p:nvPr/>
          </p:nvSpPr>
          <p:spPr bwMode="auto">
            <a:xfrm>
              <a:off x="1542" y="1201"/>
              <a:ext cx="67" cy="1657"/>
            </a:xfrm>
            <a:custGeom>
              <a:avLst/>
              <a:gdLst/>
              <a:ahLst/>
              <a:cxnLst>
                <a:cxn ang="0">
                  <a:pos x="0" y="1657"/>
                </a:cxn>
                <a:cxn ang="0">
                  <a:pos x="0" y="48"/>
                </a:cxn>
                <a:cxn ang="0">
                  <a:pos x="67" y="0"/>
                </a:cxn>
                <a:cxn ang="0">
                  <a:pos x="67" y="1608"/>
                </a:cxn>
                <a:cxn ang="0">
                  <a:pos x="0" y="1657"/>
                </a:cxn>
              </a:cxnLst>
              <a:rect l="0" t="0" r="r" b="b"/>
              <a:pathLst>
                <a:path w="67" h="1657">
                  <a:moveTo>
                    <a:pt x="0" y="1657"/>
                  </a:moveTo>
                  <a:lnTo>
                    <a:pt x="0" y="48"/>
                  </a:lnTo>
                  <a:lnTo>
                    <a:pt x="67" y="0"/>
                  </a:lnTo>
                  <a:lnTo>
                    <a:pt x="67" y="1608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07" name="Rectangle 11"/>
            <p:cNvSpPr>
              <a:spLocks noChangeArrowheads="1"/>
            </p:cNvSpPr>
            <p:nvPr/>
          </p:nvSpPr>
          <p:spPr bwMode="auto">
            <a:xfrm>
              <a:off x="1609" y="1201"/>
              <a:ext cx="2819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08" name="Freeform 12"/>
            <p:cNvSpPr>
              <a:spLocks/>
            </p:cNvSpPr>
            <p:nvPr/>
          </p:nvSpPr>
          <p:spPr bwMode="auto">
            <a:xfrm>
              <a:off x="1542" y="2809"/>
              <a:ext cx="2886" cy="4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8">
                  <a:moveTo>
                    <a:pt x="0" y="8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09" name="Freeform 13"/>
            <p:cNvSpPr>
              <a:spLocks/>
            </p:cNvSpPr>
            <p:nvPr/>
          </p:nvSpPr>
          <p:spPr bwMode="auto">
            <a:xfrm>
              <a:off x="1542" y="2489"/>
              <a:ext cx="2886" cy="4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8">
                  <a:moveTo>
                    <a:pt x="0" y="8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0" name="Freeform 14"/>
            <p:cNvSpPr>
              <a:spLocks/>
            </p:cNvSpPr>
            <p:nvPr/>
          </p:nvSpPr>
          <p:spPr bwMode="auto">
            <a:xfrm>
              <a:off x="1542" y="2162"/>
              <a:ext cx="2886" cy="5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9">
                  <a:moveTo>
                    <a:pt x="0" y="9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1" name="Freeform 15"/>
            <p:cNvSpPr>
              <a:spLocks/>
            </p:cNvSpPr>
            <p:nvPr/>
          </p:nvSpPr>
          <p:spPr bwMode="auto">
            <a:xfrm>
              <a:off x="1542" y="1842"/>
              <a:ext cx="2886" cy="5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9">
                  <a:moveTo>
                    <a:pt x="0" y="9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2" name="Freeform 16"/>
            <p:cNvSpPr>
              <a:spLocks/>
            </p:cNvSpPr>
            <p:nvPr/>
          </p:nvSpPr>
          <p:spPr bwMode="auto">
            <a:xfrm>
              <a:off x="1542" y="1521"/>
              <a:ext cx="2886" cy="4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8">
                  <a:moveTo>
                    <a:pt x="0" y="8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3" name="Freeform 17"/>
            <p:cNvSpPr>
              <a:spLocks/>
            </p:cNvSpPr>
            <p:nvPr/>
          </p:nvSpPr>
          <p:spPr bwMode="auto">
            <a:xfrm>
              <a:off x="1542" y="1201"/>
              <a:ext cx="2886" cy="4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0"/>
                </a:cxn>
                <a:cxn ang="0">
                  <a:pos x="478" y="0"/>
                </a:cxn>
              </a:cxnLst>
              <a:rect l="0" t="0" r="r" b="b"/>
              <a:pathLst>
                <a:path w="478" h="8">
                  <a:moveTo>
                    <a:pt x="0" y="8"/>
                  </a:moveTo>
                  <a:lnTo>
                    <a:pt x="11" y="0"/>
                  </a:lnTo>
                  <a:lnTo>
                    <a:pt x="478" y="0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4" name="Freeform 18"/>
            <p:cNvSpPr>
              <a:spLocks/>
            </p:cNvSpPr>
            <p:nvPr/>
          </p:nvSpPr>
          <p:spPr bwMode="auto">
            <a:xfrm>
              <a:off x="1542" y="2809"/>
              <a:ext cx="2886" cy="49"/>
            </a:xfrm>
            <a:custGeom>
              <a:avLst/>
              <a:gdLst/>
              <a:ahLst/>
              <a:cxnLst>
                <a:cxn ang="0">
                  <a:pos x="2886" y="0"/>
                </a:cxn>
                <a:cxn ang="0">
                  <a:pos x="2819" y="49"/>
                </a:cxn>
                <a:cxn ang="0">
                  <a:pos x="0" y="49"/>
                </a:cxn>
                <a:cxn ang="0">
                  <a:pos x="67" y="0"/>
                </a:cxn>
                <a:cxn ang="0">
                  <a:pos x="2886" y="0"/>
                </a:cxn>
              </a:cxnLst>
              <a:rect l="0" t="0" r="r" b="b"/>
              <a:pathLst>
                <a:path w="2886" h="49">
                  <a:moveTo>
                    <a:pt x="2886" y="0"/>
                  </a:moveTo>
                  <a:lnTo>
                    <a:pt x="2819" y="49"/>
                  </a:lnTo>
                  <a:lnTo>
                    <a:pt x="0" y="49"/>
                  </a:lnTo>
                  <a:lnTo>
                    <a:pt x="67" y="0"/>
                  </a:lnTo>
                  <a:lnTo>
                    <a:pt x="2886" y="0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5" name="Freeform 19"/>
            <p:cNvSpPr>
              <a:spLocks/>
            </p:cNvSpPr>
            <p:nvPr/>
          </p:nvSpPr>
          <p:spPr bwMode="auto">
            <a:xfrm>
              <a:off x="1542" y="1201"/>
              <a:ext cx="67" cy="1657"/>
            </a:xfrm>
            <a:custGeom>
              <a:avLst/>
              <a:gdLst/>
              <a:ahLst/>
              <a:cxnLst>
                <a:cxn ang="0">
                  <a:pos x="0" y="1657"/>
                </a:cxn>
                <a:cxn ang="0">
                  <a:pos x="0" y="48"/>
                </a:cxn>
                <a:cxn ang="0">
                  <a:pos x="67" y="0"/>
                </a:cxn>
                <a:cxn ang="0">
                  <a:pos x="67" y="1608"/>
                </a:cxn>
                <a:cxn ang="0">
                  <a:pos x="0" y="1657"/>
                </a:cxn>
              </a:cxnLst>
              <a:rect l="0" t="0" r="r" b="b"/>
              <a:pathLst>
                <a:path w="67" h="1657">
                  <a:moveTo>
                    <a:pt x="0" y="1657"/>
                  </a:moveTo>
                  <a:lnTo>
                    <a:pt x="0" y="48"/>
                  </a:lnTo>
                  <a:lnTo>
                    <a:pt x="67" y="0"/>
                  </a:lnTo>
                  <a:lnTo>
                    <a:pt x="67" y="1608"/>
                  </a:lnTo>
                  <a:lnTo>
                    <a:pt x="0" y="165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6" name="Rectangle 20"/>
            <p:cNvSpPr>
              <a:spLocks noChangeArrowheads="1"/>
            </p:cNvSpPr>
            <p:nvPr/>
          </p:nvSpPr>
          <p:spPr bwMode="auto">
            <a:xfrm>
              <a:off x="1609" y="1201"/>
              <a:ext cx="2819" cy="1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7" name="Freeform 21"/>
            <p:cNvSpPr>
              <a:spLocks/>
            </p:cNvSpPr>
            <p:nvPr/>
          </p:nvSpPr>
          <p:spPr bwMode="auto">
            <a:xfrm>
              <a:off x="1928" y="1606"/>
              <a:ext cx="7" cy="1228"/>
            </a:xfrm>
            <a:custGeom>
              <a:avLst/>
              <a:gdLst/>
              <a:ahLst/>
              <a:cxnLst>
                <a:cxn ang="0">
                  <a:pos x="7" y="1221"/>
                </a:cxn>
                <a:cxn ang="0">
                  <a:pos x="0" y="1228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7" y="1221"/>
                </a:cxn>
              </a:cxnLst>
              <a:rect l="0" t="0" r="r" b="b"/>
              <a:pathLst>
                <a:path w="7" h="1228">
                  <a:moveTo>
                    <a:pt x="7" y="1221"/>
                  </a:moveTo>
                  <a:lnTo>
                    <a:pt x="0" y="1228"/>
                  </a:lnTo>
                  <a:lnTo>
                    <a:pt x="0" y="6"/>
                  </a:lnTo>
                  <a:lnTo>
                    <a:pt x="7" y="0"/>
                  </a:lnTo>
                  <a:lnTo>
                    <a:pt x="7" y="1221"/>
                  </a:lnTo>
                  <a:close/>
                </a:path>
              </a:pathLst>
            </a:custGeom>
            <a:solidFill>
              <a:srgbClr val="6A8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8" name="Freeform 22"/>
            <p:cNvSpPr>
              <a:spLocks/>
            </p:cNvSpPr>
            <p:nvPr/>
          </p:nvSpPr>
          <p:spPr bwMode="auto">
            <a:xfrm>
              <a:off x="1916" y="1612"/>
              <a:ext cx="12" cy="1228"/>
            </a:xfrm>
            <a:custGeom>
              <a:avLst/>
              <a:gdLst/>
              <a:ahLst/>
              <a:cxnLst>
                <a:cxn ang="0">
                  <a:pos x="12" y="1222"/>
                </a:cxn>
                <a:cxn ang="0">
                  <a:pos x="0" y="1228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222"/>
                </a:cxn>
              </a:cxnLst>
              <a:rect l="0" t="0" r="r" b="b"/>
              <a:pathLst>
                <a:path w="12" h="1228">
                  <a:moveTo>
                    <a:pt x="12" y="1222"/>
                  </a:moveTo>
                  <a:lnTo>
                    <a:pt x="0" y="1228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222"/>
                  </a:lnTo>
                  <a:close/>
                </a:path>
              </a:pathLst>
            </a:custGeom>
            <a:solidFill>
              <a:srgbClr val="709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19" name="Freeform 23"/>
            <p:cNvSpPr>
              <a:spLocks/>
            </p:cNvSpPr>
            <p:nvPr/>
          </p:nvSpPr>
          <p:spPr bwMode="auto">
            <a:xfrm>
              <a:off x="1898" y="1618"/>
              <a:ext cx="18" cy="1228"/>
            </a:xfrm>
            <a:custGeom>
              <a:avLst/>
              <a:gdLst/>
              <a:ahLst/>
              <a:cxnLst>
                <a:cxn ang="0">
                  <a:pos x="18" y="1222"/>
                </a:cxn>
                <a:cxn ang="0">
                  <a:pos x="0" y="1228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222"/>
                </a:cxn>
              </a:cxnLst>
              <a:rect l="0" t="0" r="r" b="b"/>
              <a:pathLst>
                <a:path w="18" h="1228">
                  <a:moveTo>
                    <a:pt x="18" y="1222"/>
                  </a:moveTo>
                  <a:lnTo>
                    <a:pt x="0" y="1228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222"/>
                  </a:lnTo>
                  <a:close/>
                </a:path>
              </a:pathLst>
            </a:custGeom>
            <a:solidFill>
              <a:srgbClr val="769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0" name="Freeform 24"/>
            <p:cNvSpPr>
              <a:spLocks/>
            </p:cNvSpPr>
            <p:nvPr/>
          </p:nvSpPr>
          <p:spPr bwMode="auto">
            <a:xfrm>
              <a:off x="1874" y="1624"/>
              <a:ext cx="24" cy="1228"/>
            </a:xfrm>
            <a:custGeom>
              <a:avLst/>
              <a:gdLst/>
              <a:ahLst/>
              <a:cxnLst>
                <a:cxn ang="0">
                  <a:pos x="24" y="1222"/>
                </a:cxn>
                <a:cxn ang="0">
                  <a:pos x="0" y="1228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222"/>
                </a:cxn>
              </a:cxnLst>
              <a:rect l="0" t="0" r="r" b="b"/>
              <a:pathLst>
                <a:path w="24" h="1228">
                  <a:moveTo>
                    <a:pt x="24" y="1222"/>
                  </a:moveTo>
                  <a:lnTo>
                    <a:pt x="0" y="1228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222"/>
                  </a:lnTo>
                  <a:close/>
                </a:path>
              </a:pathLst>
            </a:custGeom>
            <a:solidFill>
              <a:srgbClr val="7CA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1" name="Rectangle 25"/>
            <p:cNvSpPr>
              <a:spLocks noChangeArrowheads="1"/>
            </p:cNvSpPr>
            <p:nvPr/>
          </p:nvSpPr>
          <p:spPr bwMode="auto">
            <a:xfrm>
              <a:off x="1850" y="1630"/>
              <a:ext cx="24" cy="1222"/>
            </a:xfrm>
            <a:prstGeom prst="rect">
              <a:avLst/>
            </a:prstGeom>
            <a:solidFill>
              <a:srgbClr val="81A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2" name="Freeform 26"/>
            <p:cNvSpPr>
              <a:spLocks/>
            </p:cNvSpPr>
            <p:nvPr/>
          </p:nvSpPr>
          <p:spPr bwMode="auto">
            <a:xfrm>
              <a:off x="1826" y="1630"/>
              <a:ext cx="24" cy="1228"/>
            </a:xfrm>
            <a:custGeom>
              <a:avLst/>
              <a:gdLst/>
              <a:ahLst/>
              <a:cxnLst>
                <a:cxn ang="0">
                  <a:pos x="24" y="1222"/>
                </a:cxn>
                <a:cxn ang="0">
                  <a:pos x="0" y="1228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222"/>
                </a:cxn>
              </a:cxnLst>
              <a:rect l="0" t="0" r="r" b="b"/>
              <a:pathLst>
                <a:path w="24" h="1228">
                  <a:moveTo>
                    <a:pt x="24" y="1222"/>
                  </a:moveTo>
                  <a:lnTo>
                    <a:pt x="0" y="1228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222"/>
                  </a:lnTo>
                  <a:close/>
                </a:path>
              </a:pathLst>
            </a:custGeom>
            <a:solidFill>
              <a:srgbClr val="87B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3" name="Rectangle 27"/>
            <p:cNvSpPr>
              <a:spLocks noChangeArrowheads="1"/>
            </p:cNvSpPr>
            <p:nvPr/>
          </p:nvSpPr>
          <p:spPr bwMode="auto">
            <a:xfrm>
              <a:off x="1790" y="1636"/>
              <a:ext cx="36" cy="1222"/>
            </a:xfrm>
            <a:prstGeom prst="rect">
              <a:avLst/>
            </a:prstGeom>
            <a:solidFill>
              <a:srgbClr val="8DB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4" name="Rectangle 28"/>
            <p:cNvSpPr>
              <a:spLocks noChangeArrowheads="1"/>
            </p:cNvSpPr>
            <p:nvPr/>
          </p:nvSpPr>
          <p:spPr bwMode="auto">
            <a:xfrm>
              <a:off x="1765" y="1636"/>
              <a:ext cx="25" cy="1222"/>
            </a:xfrm>
            <a:prstGeom prst="rect">
              <a:avLst/>
            </a:prstGeom>
            <a:solidFill>
              <a:srgbClr val="93C4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5" name="Rectangle 29"/>
            <p:cNvSpPr>
              <a:spLocks noChangeArrowheads="1"/>
            </p:cNvSpPr>
            <p:nvPr/>
          </p:nvSpPr>
          <p:spPr bwMode="auto">
            <a:xfrm>
              <a:off x="1747" y="1636"/>
              <a:ext cx="18" cy="1222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6" name="Freeform 30"/>
            <p:cNvSpPr>
              <a:spLocks/>
            </p:cNvSpPr>
            <p:nvPr/>
          </p:nvSpPr>
          <p:spPr bwMode="auto">
            <a:xfrm>
              <a:off x="1729" y="1630"/>
              <a:ext cx="18" cy="1228"/>
            </a:xfrm>
            <a:custGeom>
              <a:avLst/>
              <a:gdLst/>
              <a:ahLst/>
              <a:cxnLst>
                <a:cxn ang="0">
                  <a:pos x="18" y="1228"/>
                </a:cxn>
                <a:cxn ang="0">
                  <a:pos x="0" y="1222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228"/>
                </a:cxn>
              </a:cxnLst>
              <a:rect l="0" t="0" r="r" b="b"/>
              <a:pathLst>
                <a:path w="18" h="1228">
                  <a:moveTo>
                    <a:pt x="18" y="1228"/>
                  </a:moveTo>
                  <a:lnTo>
                    <a:pt x="0" y="1222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228"/>
                  </a:lnTo>
                  <a:close/>
                </a:path>
              </a:pathLst>
            </a:cu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7" name="Freeform 31"/>
            <p:cNvSpPr>
              <a:spLocks/>
            </p:cNvSpPr>
            <p:nvPr/>
          </p:nvSpPr>
          <p:spPr bwMode="auto">
            <a:xfrm>
              <a:off x="1723" y="1624"/>
              <a:ext cx="6" cy="1228"/>
            </a:xfrm>
            <a:custGeom>
              <a:avLst/>
              <a:gdLst/>
              <a:ahLst/>
              <a:cxnLst>
                <a:cxn ang="0">
                  <a:pos x="6" y="1228"/>
                </a:cxn>
                <a:cxn ang="0">
                  <a:pos x="0" y="1222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228"/>
                </a:cxn>
              </a:cxnLst>
              <a:rect l="0" t="0" r="r" b="b"/>
              <a:pathLst>
                <a:path w="6" h="1228">
                  <a:moveTo>
                    <a:pt x="6" y="1228"/>
                  </a:moveTo>
                  <a:lnTo>
                    <a:pt x="0" y="122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28"/>
                  </a:lnTo>
                  <a:close/>
                </a:path>
              </a:pathLst>
            </a:custGeom>
            <a:solidFill>
              <a:srgbClr val="93C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8" name="Freeform 32"/>
            <p:cNvSpPr>
              <a:spLocks/>
            </p:cNvSpPr>
            <p:nvPr/>
          </p:nvSpPr>
          <p:spPr bwMode="auto">
            <a:xfrm>
              <a:off x="1717" y="1618"/>
              <a:ext cx="6" cy="1228"/>
            </a:xfrm>
            <a:custGeom>
              <a:avLst/>
              <a:gdLst/>
              <a:ahLst/>
              <a:cxnLst>
                <a:cxn ang="0">
                  <a:pos x="6" y="1228"/>
                </a:cxn>
                <a:cxn ang="0">
                  <a:pos x="0" y="1222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228"/>
                </a:cxn>
              </a:cxnLst>
              <a:rect l="0" t="0" r="r" b="b"/>
              <a:pathLst>
                <a:path w="6" h="1228">
                  <a:moveTo>
                    <a:pt x="6" y="1228"/>
                  </a:moveTo>
                  <a:lnTo>
                    <a:pt x="0" y="1222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228"/>
                  </a:lnTo>
                  <a:close/>
                </a:path>
              </a:pathLst>
            </a:custGeom>
            <a:solidFill>
              <a:srgbClr val="8D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29" name="Freeform 33"/>
            <p:cNvSpPr>
              <a:spLocks/>
            </p:cNvSpPr>
            <p:nvPr/>
          </p:nvSpPr>
          <p:spPr bwMode="auto">
            <a:xfrm>
              <a:off x="1717" y="1588"/>
              <a:ext cx="218" cy="48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7" y="0"/>
                </a:cxn>
                <a:cxn ang="0">
                  <a:pos x="205" y="6"/>
                </a:cxn>
                <a:cxn ang="0">
                  <a:pos x="211" y="12"/>
                </a:cxn>
                <a:cxn ang="0">
                  <a:pos x="218" y="18"/>
                </a:cxn>
                <a:cxn ang="0">
                  <a:pos x="211" y="24"/>
                </a:cxn>
                <a:cxn ang="0">
                  <a:pos x="199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3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6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61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8" h="48">
                  <a:moveTo>
                    <a:pt x="145" y="0"/>
                  </a:moveTo>
                  <a:lnTo>
                    <a:pt x="169" y="0"/>
                  </a:lnTo>
                  <a:lnTo>
                    <a:pt x="187" y="0"/>
                  </a:lnTo>
                  <a:lnTo>
                    <a:pt x="205" y="6"/>
                  </a:lnTo>
                  <a:lnTo>
                    <a:pt x="211" y="12"/>
                  </a:lnTo>
                  <a:lnTo>
                    <a:pt x="218" y="18"/>
                  </a:lnTo>
                  <a:lnTo>
                    <a:pt x="211" y="24"/>
                  </a:lnTo>
                  <a:lnTo>
                    <a:pt x="199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3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61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73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0" name="Freeform 34"/>
            <p:cNvSpPr>
              <a:spLocks/>
            </p:cNvSpPr>
            <p:nvPr/>
          </p:nvSpPr>
          <p:spPr bwMode="auto">
            <a:xfrm>
              <a:off x="1717" y="2827"/>
              <a:ext cx="218" cy="31"/>
            </a:xfrm>
            <a:custGeom>
              <a:avLst/>
              <a:gdLst/>
              <a:ahLst/>
              <a:cxnLst>
                <a:cxn ang="0">
                  <a:pos x="218" y="0"/>
                </a:cxn>
                <a:cxn ang="0">
                  <a:pos x="211" y="7"/>
                </a:cxn>
                <a:cxn ang="0">
                  <a:pos x="199" y="13"/>
                </a:cxn>
                <a:cxn ang="0">
                  <a:pos x="181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9" y="31"/>
                </a:cxn>
                <a:cxn ang="0">
                  <a:pos x="73" y="31"/>
                </a:cxn>
                <a:cxn ang="0">
                  <a:pos x="48" y="31"/>
                </a:cxn>
                <a:cxn ang="0">
                  <a:pos x="30" y="31"/>
                </a:cxn>
                <a:cxn ang="0">
                  <a:pos x="12" y="25"/>
                </a:cxn>
                <a:cxn ang="0">
                  <a:pos x="6" y="19"/>
                </a:cxn>
                <a:cxn ang="0">
                  <a:pos x="0" y="13"/>
                </a:cxn>
              </a:cxnLst>
              <a:rect l="0" t="0" r="r" b="b"/>
              <a:pathLst>
                <a:path w="218" h="31">
                  <a:moveTo>
                    <a:pt x="218" y="0"/>
                  </a:moveTo>
                  <a:lnTo>
                    <a:pt x="211" y="7"/>
                  </a:lnTo>
                  <a:lnTo>
                    <a:pt x="199" y="13"/>
                  </a:lnTo>
                  <a:lnTo>
                    <a:pt x="181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9" y="31"/>
                  </a:lnTo>
                  <a:lnTo>
                    <a:pt x="73" y="31"/>
                  </a:lnTo>
                  <a:lnTo>
                    <a:pt x="48" y="31"/>
                  </a:lnTo>
                  <a:lnTo>
                    <a:pt x="30" y="31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1" name="Freeform 35"/>
            <p:cNvSpPr>
              <a:spLocks/>
            </p:cNvSpPr>
            <p:nvPr/>
          </p:nvSpPr>
          <p:spPr bwMode="auto">
            <a:xfrm>
              <a:off x="1717" y="1588"/>
              <a:ext cx="218" cy="48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7" y="0"/>
                </a:cxn>
                <a:cxn ang="0">
                  <a:pos x="205" y="6"/>
                </a:cxn>
                <a:cxn ang="0">
                  <a:pos x="211" y="12"/>
                </a:cxn>
                <a:cxn ang="0">
                  <a:pos x="218" y="18"/>
                </a:cxn>
                <a:cxn ang="0">
                  <a:pos x="211" y="24"/>
                </a:cxn>
                <a:cxn ang="0">
                  <a:pos x="199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3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6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61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8" h="48">
                  <a:moveTo>
                    <a:pt x="145" y="0"/>
                  </a:moveTo>
                  <a:lnTo>
                    <a:pt x="169" y="0"/>
                  </a:lnTo>
                  <a:lnTo>
                    <a:pt x="187" y="0"/>
                  </a:lnTo>
                  <a:lnTo>
                    <a:pt x="205" y="6"/>
                  </a:lnTo>
                  <a:lnTo>
                    <a:pt x="211" y="12"/>
                  </a:lnTo>
                  <a:lnTo>
                    <a:pt x="218" y="18"/>
                  </a:lnTo>
                  <a:lnTo>
                    <a:pt x="211" y="24"/>
                  </a:lnTo>
                  <a:lnTo>
                    <a:pt x="199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3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61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2" name="Line 36"/>
            <p:cNvSpPr>
              <a:spLocks noChangeShapeType="1"/>
            </p:cNvSpPr>
            <p:nvPr/>
          </p:nvSpPr>
          <p:spPr bwMode="auto">
            <a:xfrm flipV="1">
              <a:off x="1935" y="1606"/>
              <a:ext cx="0" cy="1221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3" name="Line 37"/>
            <p:cNvSpPr>
              <a:spLocks noChangeShapeType="1"/>
            </p:cNvSpPr>
            <p:nvPr/>
          </p:nvSpPr>
          <p:spPr bwMode="auto">
            <a:xfrm flipV="1">
              <a:off x="1717" y="1618"/>
              <a:ext cx="0" cy="122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4" name="Freeform 38"/>
            <p:cNvSpPr>
              <a:spLocks/>
            </p:cNvSpPr>
            <p:nvPr/>
          </p:nvSpPr>
          <p:spPr bwMode="auto">
            <a:xfrm>
              <a:off x="2128" y="1431"/>
              <a:ext cx="6" cy="1403"/>
            </a:xfrm>
            <a:custGeom>
              <a:avLst/>
              <a:gdLst/>
              <a:ahLst/>
              <a:cxnLst>
                <a:cxn ang="0">
                  <a:pos x="6" y="1396"/>
                </a:cxn>
                <a:cxn ang="0">
                  <a:pos x="0" y="1403"/>
                </a:cxn>
                <a:cxn ang="0">
                  <a:pos x="0" y="12"/>
                </a:cxn>
                <a:cxn ang="0">
                  <a:pos x="6" y="0"/>
                </a:cxn>
                <a:cxn ang="0">
                  <a:pos x="6" y="1396"/>
                </a:cxn>
              </a:cxnLst>
              <a:rect l="0" t="0" r="r" b="b"/>
              <a:pathLst>
                <a:path w="6" h="1403">
                  <a:moveTo>
                    <a:pt x="6" y="1396"/>
                  </a:moveTo>
                  <a:lnTo>
                    <a:pt x="0" y="1403"/>
                  </a:lnTo>
                  <a:lnTo>
                    <a:pt x="0" y="12"/>
                  </a:lnTo>
                  <a:lnTo>
                    <a:pt x="6" y="0"/>
                  </a:lnTo>
                  <a:lnTo>
                    <a:pt x="6" y="1396"/>
                  </a:lnTo>
                  <a:close/>
                </a:path>
              </a:pathLst>
            </a:custGeom>
            <a:solidFill>
              <a:srgbClr val="5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5" name="Freeform 39"/>
            <p:cNvSpPr>
              <a:spLocks/>
            </p:cNvSpPr>
            <p:nvPr/>
          </p:nvSpPr>
          <p:spPr bwMode="auto">
            <a:xfrm>
              <a:off x="2116" y="1443"/>
              <a:ext cx="12" cy="1397"/>
            </a:xfrm>
            <a:custGeom>
              <a:avLst/>
              <a:gdLst/>
              <a:ahLst/>
              <a:cxnLst>
                <a:cxn ang="0">
                  <a:pos x="12" y="1391"/>
                </a:cxn>
                <a:cxn ang="0">
                  <a:pos x="0" y="1397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391"/>
                </a:cxn>
              </a:cxnLst>
              <a:rect l="0" t="0" r="r" b="b"/>
              <a:pathLst>
                <a:path w="12" h="1397">
                  <a:moveTo>
                    <a:pt x="12" y="1391"/>
                  </a:moveTo>
                  <a:lnTo>
                    <a:pt x="0" y="1397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391"/>
                  </a:lnTo>
                  <a:close/>
                </a:path>
              </a:pathLst>
            </a:custGeom>
            <a:solidFill>
              <a:srgbClr val="5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6" name="Freeform 40"/>
            <p:cNvSpPr>
              <a:spLocks/>
            </p:cNvSpPr>
            <p:nvPr/>
          </p:nvSpPr>
          <p:spPr bwMode="auto">
            <a:xfrm>
              <a:off x="2098" y="1449"/>
              <a:ext cx="18" cy="1397"/>
            </a:xfrm>
            <a:custGeom>
              <a:avLst/>
              <a:gdLst/>
              <a:ahLst/>
              <a:cxnLst>
                <a:cxn ang="0">
                  <a:pos x="18" y="1391"/>
                </a:cxn>
                <a:cxn ang="0">
                  <a:pos x="0" y="1397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391"/>
                </a:cxn>
              </a:cxnLst>
              <a:rect l="0" t="0" r="r" b="b"/>
              <a:pathLst>
                <a:path w="18" h="1397">
                  <a:moveTo>
                    <a:pt x="18" y="1391"/>
                  </a:moveTo>
                  <a:lnTo>
                    <a:pt x="0" y="1397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391"/>
                  </a:lnTo>
                  <a:close/>
                </a:path>
              </a:pathLst>
            </a:custGeom>
            <a:solidFill>
              <a:srgbClr val="6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7" name="Freeform 41"/>
            <p:cNvSpPr>
              <a:spLocks/>
            </p:cNvSpPr>
            <p:nvPr/>
          </p:nvSpPr>
          <p:spPr bwMode="auto">
            <a:xfrm>
              <a:off x="2079" y="1455"/>
              <a:ext cx="19" cy="1397"/>
            </a:xfrm>
            <a:custGeom>
              <a:avLst/>
              <a:gdLst/>
              <a:ahLst/>
              <a:cxnLst>
                <a:cxn ang="0">
                  <a:pos x="19" y="1391"/>
                </a:cxn>
                <a:cxn ang="0">
                  <a:pos x="0" y="1397"/>
                </a:cxn>
                <a:cxn ang="0">
                  <a:pos x="0" y="6"/>
                </a:cxn>
                <a:cxn ang="0">
                  <a:pos x="19" y="0"/>
                </a:cxn>
                <a:cxn ang="0">
                  <a:pos x="19" y="1391"/>
                </a:cxn>
              </a:cxnLst>
              <a:rect l="0" t="0" r="r" b="b"/>
              <a:pathLst>
                <a:path w="19" h="1397">
                  <a:moveTo>
                    <a:pt x="19" y="1391"/>
                  </a:moveTo>
                  <a:lnTo>
                    <a:pt x="0" y="1397"/>
                  </a:lnTo>
                  <a:lnTo>
                    <a:pt x="0" y="6"/>
                  </a:lnTo>
                  <a:lnTo>
                    <a:pt x="19" y="0"/>
                  </a:lnTo>
                  <a:lnTo>
                    <a:pt x="19" y="1391"/>
                  </a:lnTo>
                  <a:close/>
                </a:path>
              </a:pathLst>
            </a:custGeom>
            <a:solidFill>
              <a:srgbClr val="67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8" name="Rectangle 42"/>
            <p:cNvSpPr>
              <a:spLocks noChangeArrowheads="1"/>
            </p:cNvSpPr>
            <p:nvPr/>
          </p:nvSpPr>
          <p:spPr bwMode="auto">
            <a:xfrm>
              <a:off x="2055" y="1461"/>
              <a:ext cx="24" cy="1391"/>
            </a:xfrm>
            <a:prstGeom prst="rect">
              <a:avLst/>
            </a:prstGeom>
            <a:solidFill>
              <a:srgbClr val="6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39" name="Freeform 43"/>
            <p:cNvSpPr>
              <a:spLocks/>
            </p:cNvSpPr>
            <p:nvPr/>
          </p:nvSpPr>
          <p:spPr bwMode="auto">
            <a:xfrm>
              <a:off x="2025" y="1461"/>
              <a:ext cx="30" cy="1397"/>
            </a:xfrm>
            <a:custGeom>
              <a:avLst/>
              <a:gdLst/>
              <a:ahLst/>
              <a:cxnLst>
                <a:cxn ang="0">
                  <a:pos x="30" y="1391"/>
                </a:cxn>
                <a:cxn ang="0">
                  <a:pos x="0" y="1397"/>
                </a:cxn>
                <a:cxn ang="0">
                  <a:pos x="0" y="6"/>
                </a:cxn>
                <a:cxn ang="0">
                  <a:pos x="30" y="0"/>
                </a:cxn>
                <a:cxn ang="0">
                  <a:pos x="30" y="1391"/>
                </a:cxn>
              </a:cxnLst>
              <a:rect l="0" t="0" r="r" b="b"/>
              <a:pathLst>
                <a:path w="30" h="1397">
                  <a:moveTo>
                    <a:pt x="30" y="1391"/>
                  </a:moveTo>
                  <a:lnTo>
                    <a:pt x="0" y="1397"/>
                  </a:lnTo>
                  <a:lnTo>
                    <a:pt x="0" y="6"/>
                  </a:lnTo>
                  <a:lnTo>
                    <a:pt x="30" y="0"/>
                  </a:lnTo>
                  <a:lnTo>
                    <a:pt x="30" y="1391"/>
                  </a:lnTo>
                  <a:close/>
                </a:path>
              </a:pathLst>
            </a:custGeom>
            <a:solidFill>
              <a:srgbClr val="71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0" name="Rectangle 44"/>
            <p:cNvSpPr>
              <a:spLocks noChangeArrowheads="1"/>
            </p:cNvSpPr>
            <p:nvPr/>
          </p:nvSpPr>
          <p:spPr bwMode="auto">
            <a:xfrm>
              <a:off x="1995" y="1467"/>
              <a:ext cx="30" cy="1391"/>
            </a:xfrm>
            <a:prstGeom prst="rect">
              <a:avLst/>
            </a:prstGeom>
            <a:solidFill>
              <a:srgbClr val="7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1" name="Rectangle 45"/>
            <p:cNvSpPr>
              <a:spLocks noChangeArrowheads="1"/>
            </p:cNvSpPr>
            <p:nvPr/>
          </p:nvSpPr>
          <p:spPr bwMode="auto">
            <a:xfrm>
              <a:off x="1971" y="1467"/>
              <a:ext cx="24" cy="1391"/>
            </a:xfrm>
            <a:prstGeom prst="rect">
              <a:avLst/>
            </a:prstGeom>
            <a:solidFill>
              <a:srgbClr val="7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2" name="Rectangle 46"/>
            <p:cNvSpPr>
              <a:spLocks noChangeArrowheads="1"/>
            </p:cNvSpPr>
            <p:nvPr/>
          </p:nvSpPr>
          <p:spPr bwMode="auto">
            <a:xfrm>
              <a:off x="1953" y="1467"/>
              <a:ext cx="18" cy="139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3" name="Freeform 47"/>
            <p:cNvSpPr>
              <a:spLocks/>
            </p:cNvSpPr>
            <p:nvPr/>
          </p:nvSpPr>
          <p:spPr bwMode="auto">
            <a:xfrm>
              <a:off x="1935" y="1461"/>
              <a:ext cx="18" cy="1397"/>
            </a:xfrm>
            <a:custGeom>
              <a:avLst/>
              <a:gdLst/>
              <a:ahLst/>
              <a:cxnLst>
                <a:cxn ang="0">
                  <a:pos x="18" y="1397"/>
                </a:cxn>
                <a:cxn ang="0">
                  <a:pos x="0" y="1391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397"/>
                </a:cxn>
              </a:cxnLst>
              <a:rect l="0" t="0" r="r" b="b"/>
              <a:pathLst>
                <a:path w="18" h="1397">
                  <a:moveTo>
                    <a:pt x="18" y="1397"/>
                  </a:moveTo>
                  <a:lnTo>
                    <a:pt x="0" y="1391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397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4" name="Freeform 48"/>
            <p:cNvSpPr>
              <a:spLocks/>
            </p:cNvSpPr>
            <p:nvPr/>
          </p:nvSpPr>
          <p:spPr bwMode="auto">
            <a:xfrm>
              <a:off x="1922" y="1455"/>
              <a:ext cx="13" cy="1397"/>
            </a:xfrm>
            <a:custGeom>
              <a:avLst/>
              <a:gdLst/>
              <a:ahLst/>
              <a:cxnLst>
                <a:cxn ang="0">
                  <a:pos x="13" y="1397"/>
                </a:cxn>
                <a:cxn ang="0">
                  <a:pos x="0" y="1391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13" y="1397"/>
                </a:cxn>
              </a:cxnLst>
              <a:rect l="0" t="0" r="r" b="b"/>
              <a:pathLst>
                <a:path w="13" h="1397">
                  <a:moveTo>
                    <a:pt x="13" y="1397"/>
                  </a:moveTo>
                  <a:lnTo>
                    <a:pt x="0" y="1391"/>
                  </a:lnTo>
                  <a:lnTo>
                    <a:pt x="0" y="0"/>
                  </a:lnTo>
                  <a:lnTo>
                    <a:pt x="13" y="6"/>
                  </a:lnTo>
                  <a:lnTo>
                    <a:pt x="13" y="1397"/>
                  </a:lnTo>
                  <a:close/>
                </a:path>
              </a:pathLst>
            </a:custGeom>
            <a:solidFill>
              <a:srgbClr val="7B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5" name="Freeform 49"/>
            <p:cNvSpPr>
              <a:spLocks/>
            </p:cNvSpPr>
            <p:nvPr/>
          </p:nvSpPr>
          <p:spPr bwMode="auto">
            <a:xfrm>
              <a:off x="1922" y="1449"/>
              <a:ext cx="0" cy="1397"/>
            </a:xfrm>
            <a:custGeom>
              <a:avLst/>
              <a:gdLst/>
              <a:ahLst/>
              <a:cxnLst>
                <a:cxn ang="0">
                  <a:pos x="0" y="1397"/>
                </a:cxn>
                <a:cxn ang="0">
                  <a:pos x="0" y="1391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397"/>
                </a:cxn>
              </a:cxnLst>
              <a:rect l="0" t="0" r="r" b="b"/>
              <a:pathLst>
                <a:path h="1397">
                  <a:moveTo>
                    <a:pt x="0" y="1397"/>
                  </a:moveTo>
                  <a:lnTo>
                    <a:pt x="0" y="1391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397"/>
                  </a:lnTo>
                  <a:close/>
                </a:path>
              </a:pathLst>
            </a:custGeom>
            <a:solidFill>
              <a:srgbClr val="76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6" name="Freeform 50"/>
            <p:cNvSpPr>
              <a:spLocks/>
            </p:cNvSpPr>
            <p:nvPr/>
          </p:nvSpPr>
          <p:spPr bwMode="auto">
            <a:xfrm>
              <a:off x="1922" y="1413"/>
              <a:ext cx="212" cy="5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2" y="6"/>
                </a:cxn>
                <a:cxn ang="0">
                  <a:pos x="200" y="6"/>
                </a:cxn>
                <a:cxn ang="0">
                  <a:pos x="212" y="12"/>
                </a:cxn>
                <a:cxn ang="0">
                  <a:pos x="212" y="18"/>
                </a:cxn>
                <a:cxn ang="0">
                  <a:pos x="206" y="30"/>
                </a:cxn>
                <a:cxn ang="0">
                  <a:pos x="194" y="36"/>
                </a:cxn>
                <a:cxn ang="0">
                  <a:pos x="176" y="42"/>
                </a:cxn>
                <a:cxn ang="0">
                  <a:pos x="157" y="48"/>
                </a:cxn>
                <a:cxn ang="0">
                  <a:pos x="133" y="48"/>
                </a:cxn>
                <a:cxn ang="0">
                  <a:pos x="103" y="54"/>
                </a:cxn>
                <a:cxn ang="0">
                  <a:pos x="73" y="54"/>
                </a:cxn>
                <a:cxn ang="0">
                  <a:pos x="49" y="54"/>
                </a:cxn>
                <a:cxn ang="0">
                  <a:pos x="31" y="54"/>
                </a:cxn>
                <a:cxn ang="0">
                  <a:pos x="13" y="48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6" y="30"/>
                </a:cxn>
                <a:cxn ang="0">
                  <a:pos x="19" y="24"/>
                </a:cxn>
                <a:cxn ang="0">
                  <a:pos x="31" y="18"/>
                </a:cxn>
                <a:cxn ang="0">
                  <a:pos x="55" y="12"/>
                </a:cxn>
                <a:cxn ang="0">
                  <a:pos x="79" y="6"/>
                </a:cxn>
                <a:cxn ang="0">
                  <a:pos x="103" y="0"/>
                </a:cxn>
                <a:cxn ang="0">
                  <a:pos x="139" y="0"/>
                </a:cxn>
              </a:cxnLst>
              <a:rect l="0" t="0" r="r" b="b"/>
              <a:pathLst>
                <a:path w="212" h="54">
                  <a:moveTo>
                    <a:pt x="139" y="0"/>
                  </a:moveTo>
                  <a:lnTo>
                    <a:pt x="163" y="0"/>
                  </a:lnTo>
                  <a:lnTo>
                    <a:pt x="182" y="6"/>
                  </a:lnTo>
                  <a:lnTo>
                    <a:pt x="200" y="6"/>
                  </a:lnTo>
                  <a:lnTo>
                    <a:pt x="212" y="12"/>
                  </a:lnTo>
                  <a:lnTo>
                    <a:pt x="212" y="18"/>
                  </a:lnTo>
                  <a:lnTo>
                    <a:pt x="206" y="30"/>
                  </a:lnTo>
                  <a:lnTo>
                    <a:pt x="194" y="36"/>
                  </a:lnTo>
                  <a:lnTo>
                    <a:pt x="176" y="42"/>
                  </a:lnTo>
                  <a:lnTo>
                    <a:pt x="157" y="48"/>
                  </a:lnTo>
                  <a:lnTo>
                    <a:pt x="133" y="48"/>
                  </a:lnTo>
                  <a:lnTo>
                    <a:pt x="103" y="54"/>
                  </a:lnTo>
                  <a:lnTo>
                    <a:pt x="73" y="54"/>
                  </a:lnTo>
                  <a:lnTo>
                    <a:pt x="49" y="54"/>
                  </a:lnTo>
                  <a:lnTo>
                    <a:pt x="31" y="54"/>
                  </a:lnTo>
                  <a:lnTo>
                    <a:pt x="13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9" y="24"/>
                  </a:lnTo>
                  <a:lnTo>
                    <a:pt x="31" y="18"/>
                  </a:lnTo>
                  <a:lnTo>
                    <a:pt x="55" y="12"/>
                  </a:lnTo>
                  <a:lnTo>
                    <a:pt x="79" y="6"/>
                  </a:lnTo>
                  <a:lnTo>
                    <a:pt x="103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6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7" name="Freeform 51"/>
            <p:cNvSpPr>
              <a:spLocks/>
            </p:cNvSpPr>
            <p:nvPr/>
          </p:nvSpPr>
          <p:spPr bwMode="auto">
            <a:xfrm>
              <a:off x="1922" y="2827"/>
              <a:ext cx="212" cy="31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06" y="7"/>
                </a:cxn>
                <a:cxn ang="0">
                  <a:pos x="194" y="13"/>
                </a:cxn>
                <a:cxn ang="0">
                  <a:pos x="176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3" y="31"/>
                </a:cxn>
                <a:cxn ang="0">
                  <a:pos x="73" y="31"/>
                </a:cxn>
                <a:cxn ang="0">
                  <a:pos x="49" y="31"/>
                </a:cxn>
                <a:cxn ang="0">
                  <a:pos x="31" y="31"/>
                </a:cxn>
                <a:cxn ang="0">
                  <a:pos x="13" y="25"/>
                </a:cxn>
                <a:cxn ang="0">
                  <a:pos x="0" y="19"/>
                </a:cxn>
                <a:cxn ang="0">
                  <a:pos x="0" y="13"/>
                </a:cxn>
              </a:cxnLst>
              <a:rect l="0" t="0" r="r" b="b"/>
              <a:pathLst>
                <a:path w="212" h="31">
                  <a:moveTo>
                    <a:pt x="212" y="0"/>
                  </a:moveTo>
                  <a:lnTo>
                    <a:pt x="206" y="7"/>
                  </a:lnTo>
                  <a:lnTo>
                    <a:pt x="194" y="13"/>
                  </a:lnTo>
                  <a:lnTo>
                    <a:pt x="176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3" y="31"/>
                  </a:lnTo>
                  <a:lnTo>
                    <a:pt x="73" y="31"/>
                  </a:lnTo>
                  <a:lnTo>
                    <a:pt x="49" y="31"/>
                  </a:lnTo>
                  <a:lnTo>
                    <a:pt x="31" y="31"/>
                  </a:lnTo>
                  <a:lnTo>
                    <a:pt x="13" y="25"/>
                  </a:lnTo>
                  <a:lnTo>
                    <a:pt x="0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8" name="Freeform 52"/>
            <p:cNvSpPr>
              <a:spLocks/>
            </p:cNvSpPr>
            <p:nvPr/>
          </p:nvSpPr>
          <p:spPr bwMode="auto">
            <a:xfrm>
              <a:off x="1922" y="1413"/>
              <a:ext cx="212" cy="54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2" y="6"/>
                </a:cxn>
                <a:cxn ang="0">
                  <a:pos x="200" y="6"/>
                </a:cxn>
                <a:cxn ang="0">
                  <a:pos x="212" y="12"/>
                </a:cxn>
                <a:cxn ang="0">
                  <a:pos x="212" y="18"/>
                </a:cxn>
                <a:cxn ang="0">
                  <a:pos x="206" y="30"/>
                </a:cxn>
                <a:cxn ang="0">
                  <a:pos x="194" y="36"/>
                </a:cxn>
                <a:cxn ang="0">
                  <a:pos x="176" y="42"/>
                </a:cxn>
                <a:cxn ang="0">
                  <a:pos x="157" y="48"/>
                </a:cxn>
                <a:cxn ang="0">
                  <a:pos x="133" y="48"/>
                </a:cxn>
                <a:cxn ang="0">
                  <a:pos x="103" y="54"/>
                </a:cxn>
                <a:cxn ang="0">
                  <a:pos x="73" y="54"/>
                </a:cxn>
                <a:cxn ang="0">
                  <a:pos x="49" y="54"/>
                </a:cxn>
                <a:cxn ang="0">
                  <a:pos x="31" y="54"/>
                </a:cxn>
                <a:cxn ang="0">
                  <a:pos x="13" y="48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6" y="30"/>
                </a:cxn>
                <a:cxn ang="0">
                  <a:pos x="19" y="24"/>
                </a:cxn>
                <a:cxn ang="0">
                  <a:pos x="31" y="18"/>
                </a:cxn>
                <a:cxn ang="0">
                  <a:pos x="55" y="12"/>
                </a:cxn>
                <a:cxn ang="0">
                  <a:pos x="79" y="6"/>
                </a:cxn>
                <a:cxn ang="0">
                  <a:pos x="103" y="0"/>
                </a:cxn>
                <a:cxn ang="0">
                  <a:pos x="139" y="0"/>
                </a:cxn>
              </a:cxnLst>
              <a:rect l="0" t="0" r="r" b="b"/>
              <a:pathLst>
                <a:path w="212" h="54">
                  <a:moveTo>
                    <a:pt x="139" y="0"/>
                  </a:moveTo>
                  <a:lnTo>
                    <a:pt x="163" y="0"/>
                  </a:lnTo>
                  <a:lnTo>
                    <a:pt x="182" y="6"/>
                  </a:lnTo>
                  <a:lnTo>
                    <a:pt x="200" y="6"/>
                  </a:lnTo>
                  <a:lnTo>
                    <a:pt x="212" y="12"/>
                  </a:lnTo>
                  <a:lnTo>
                    <a:pt x="212" y="18"/>
                  </a:lnTo>
                  <a:lnTo>
                    <a:pt x="206" y="30"/>
                  </a:lnTo>
                  <a:lnTo>
                    <a:pt x="194" y="36"/>
                  </a:lnTo>
                  <a:lnTo>
                    <a:pt x="176" y="42"/>
                  </a:lnTo>
                  <a:lnTo>
                    <a:pt x="157" y="48"/>
                  </a:lnTo>
                  <a:lnTo>
                    <a:pt x="133" y="48"/>
                  </a:lnTo>
                  <a:lnTo>
                    <a:pt x="103" y="54"/>
                  </a:lnTo>
                  <a:lnTo>
                    <a:pt x="73" y="54"/>
                  </a:lnTo>
                  <a:lnTo>
                    <a:pt x="49" y="54"/>
                  </a:lnTo>
                  <a:lnTo>
                    <a:pt x="31" y="54"/>
                  </a:lnTo>
                  <a:lnTo>
                    <a:pt x="13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9" y="24"/>
                  </a:lnTo>
                  <a:lnTo>
                    <a:pt x="31" y="18"/>
                  </a:lnTo>
                  <a:lnTo>
                    <a:pt x="55" y="12"/>
                  </a:lnTo>
                  <a:lnTo>
                    <a:pt x="79" y="6"/>
                  </a:lnTo>
                  <a:lnTo>
                    <a:pt x="103" y="0"/>
                  </a:lnTo>
                  <a:lnTo>
                    <a:pt x="139" y="0"/>
                  </a:lnTo>
                  <a:close/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49" name="Line 53"/>
            <p:cNvSpPr>
              <a:spLocks noChangeShapeType="1"/>
            </p:cNvSpPr>
            <p:nvPr/>
          </p:nvSpPr>
          <p:spPr bwMode="auto">
            <a:xfrm flipV="1">
              <a:off x="2134" y="1431"/>
              <a:ext cx="0" cy="1396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0" name="Line 54"/>
            <p:cNvSpPr>
              <a:spLocks noChangeShapeType="1"/>
            </p:cNvSpPr>
            <p:nvPr/>
          </p:nvSpPr>
          <p:spPr bwMode="auto">
            <a:xfrm flipV="1">
              <a:off x="1922" y="1449"/>
              <a:ext cx="0" cy="1391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1" name="Freeform 55"/>
            <p:cNvSpPr>
              <a:spLocks/>
            </p:cNvSpPr>
            <p:nvPr/>
          </p:nvSpPr>
          <p:spPr bwMode="auto">
            <a:xfrm>
              <a:off x="2635" y="2525"/>
              <a:ext cx="6" cy="309"/>
            </a:xfrm>
            <a:custGeom>
              <a:avLst/>
              <a:gdLst/>
              <a:ahLst/>
              <a:cxnLst>
                <a:cxn ang="0">
                  <a:pos x="6" y="302"/>
                </a:cxn>
                <a:cxn ang="0">
                  <a:pos x="0" y="309"/>
                </a:cxn>
                <a:cxn ang="0">
                  <a:pos x="0" y="12"/>
                </a:cxn>
                <a:cxn ang="0">
                  <a:pos x="6" y="0"/>
                </a:cxn>
                <a:cxn ang="0">
                  <a:pos x="6" y="302"/>
                </a:cxn>
              </a:cxnLst>
              <a:rect l="0" t="0" r="r" b="b"/>
              <a:pathLst>
                <a:path w="6" h="309">
                  <a:moveTo>
                    <a:pt x="6" y="302"/>
                  </a:moveTo>
                  <a:lnTo>
                    <a:pt x="0" y="309"/>
                  </a:lnTo>
                  <a:lnTo>
                    <a:pt x="0" y="12"/>
                  </a:lnTo>
                  <a:lnTo>
                    <a:pt x="6" y="0"/>
                  </a:lnTo>
                  <a:lnTo>
                    <a:pt x="6" y="302"/>
                  </a:lnTo>
                  <a:close/>
                </a:path>
              </a:pathLst>
            </a:custGeom>
            <a:solidFill>
              <a:srgbClr val="6A8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2" name="Freeform 56"/>
            <p:cNvSpPr>
              <a:spLocks/>
            </p:cNvSpPr>
            <p:nvPr/>
          </p:nvSpPr>
          <p:spPr bwMode="auto">
            <a:xfrm>
              <a:off x="2623" y="2537"/>
              <a:ext cx="12" cy="303"/>
            </a:xfrm>
            <a:custGeom>
              <a:avLst/>
              <a:gdLst/>
              <a:ahLst/>
              <a:cxnLst>
                <a:cxn ang="0">
                  <a:pos x="12" y="297"/>
                </a:cxn>
                <a:cxn ang="0">
                  <a:pos x="0" y="303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297"/>
                </a:cxn>
              </a:cxnLst>
              <a:rect l="0" t="0" r="r" b="b"/>
              <a:pathLst>
                <a:path w="12" h="303">
                  <a:moveTo>
                    <a:pt x="12" y="297"/>
                  </a:moveTo>
                  <a:lnTo>
                    <a:pt x="0" y="303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297"/>
                  </a:lnTo>
                  <a:close/>
                </a:path>
              </a:pathLst>
            </a:custGeom>
            <a:solidFill>
              <a:srgbClr val="709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3" name="Freeform 57"/>
            <p:cNvSpPr>
              <a:spLocks/>
            </p:cNvSpPr>
            <p:nvPr/>
          </p:nvSpPr>
          <p:spPr bwMode="auto">
            <a:xfrm>
              <a:off x="2605" y="2543"/>
              <a:ext cx="18" cy="303"/>
            </a:xfrm>
            <a:custGeom>
              <a:avLst/>
              <a:gdLst/>
              <a:ahLst/>
              <a:cxnLst>
                <a:cxn ang="0">
                  <a:pos x="18" y="297"/>
                </a:cxn>
                <a:cxn ang="0">
                  <a:pos x="0" y="303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297"/>
                </a:cxn>
              </a:cxnLst>
              <a:rect l="0" t="0" r="r" b="b"/>
              <a:pathLst>
                <a:path w="18" h="303">
                  <a:moveTo>
                    <a:pt x="18" y="297"/>
                  </a:moveTo>
                  <a:lnTo>
                    <a:pt x="0" y="303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297"/>
                  </a:lnTo>
                  <a:close/>
                </a:path>
              </a:pathLst>
            </a:custGeom>
            <a:solidFill>
              <a:srgbClr val="769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4" name="Freeform 58"/>
            <p:cNvSpPr>
              <a:spLocks/>
            </p:cNvSpPr>
            <p:nvPr/>
          </p:nvSpPr>
          <p:spPr bwMode="auto">
            <a:xfrm>
              <a:off x="2580" y="2549"/>
              <a:ext cx="25" cy="303"/>
            </a:xfrm>
            <a:custGeom>
              <a:avLst/>
              <a:gdLst/>
              <a:ahLst/>
              <a:cxnLst>
                <a:cxn ang="0">
                  <a:pos x="25" y="297"/>
                </a:cxn>
                <a:cxn ang="0">
                  <a:pos x="0" y="303"/>
                </a:cxn>
                <a:cxn ang="0">
                  <a:pos x="0" y="6"/>
                </a:cxn>
                <a:cxn ang="0">
                  <a:pos x="25" y="0"/>
                </a:cxn>
                <a:cxn ang="0">
                  <a:pos x="25" y="297"/>
                </a:cxn>
              </a:cxnLst>
              <a:rect l="0" t="0" r="r" b="b"/>
              <a:pathLst>
                <a:path w="25" h="303">
                  <a:moveTo>
                    <a:pt x="25" y="297"/>
                  </a:moveTo>
                  <a:lnTo>
                    <a:pt x="0" y="303"/>
                  </a:lnTo>
                  <a:lnTo>
                    <a:pt x="0" y="6"/>
                  </a:lnTo>
                  <a:lnTo>
                    <a:pt x="25" y="0"/>
                  </a:lnTo>
                  <a:lnTo>
                    <a:pt x="25" y="297"/>
                  </a:lnTo>
                  <a:close/>
                </a:path>
              </a:pathLst>
            </a:custGeom>
            <a:solidFill>
              <a:srgbClr val="7CA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5" name="Rectangle 59"/>
            <p:cNvSpPr>
              <a:spLocks noChangeArrowheads="1"/>
            </p:cNvSpPr>
            <p:nvPr/>
          </p:nvSpPr>
          <p:spPr bwMode="auto">
            <a:xfrm>
              <a:off x="2556" y="2555"/>
              <a:ext cx="24" cy="297"/>
            </a:xfrm>
            <a:prstGeom prst="rect">
              <a:avLst/>
            </a:prstGeom>
            <a:solidFill>
              <a:srgbClr val="81A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6" name="Freeform 60"/>
            <p:cNvSpPr>
              <a:spLocks/>
            </p:cNvSpPr>
            <p:nvPr/>
          </p:nvSpPr>
          <p:spPr bwMode="auto">
            <a:xfrm>
              <a:off x="2532" y="2555"/>
              <a:ext cx="24" cy="303"/>
            </a:xfrm>
            <a:custGeom>
              <a:avLst/>
              <a:gdLst/>
              <a:ahLst/>
              <a:cxnLst>
                <a:cxn ang="0">
                  <a:pos x="24" y="297"/>
                </a:cxn>
                <a:cxn ang="0">
                  <a:pos x="0" y="303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297"/>
                </a:cxn>
              </a:cxnLst>
              <a:rect l="0" t="0" r="r" b="b"/>
              <a:pathLst>
                <a:path w="24" h="303">
                  <a:moveTo>
                    <a:pt x="24" y="297"/>
                  </a:moveTo>
                  <a:lnTo>
                    <a:pt x="0" y="303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297"/>
                  </a:lnTo>
                  <a:close/>
                </a:path>
              </a:pathLst>
            </a:custGeom>
            <a:solidFill>
              <a:srgbClr val="87B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7" name="Rectangle 61"/>
            <p:cNvSpPr>
              <a:spLocks noChangeArrowheads="1"/>
            </p:cNvSpPr>
            <p:nvPr/>
          </p:nvSpPr>
          <p:spPr bwMode="auto">
            <a:xfrm>
              <a:off x="2496" y="2561"/>
              <a:ext cx="36" cy="297"/>
            </a:xfrm>
            <a:prstGeom prst="rect">
              <a:avLst/>
            </a:prstGeom>
            <a:solidFill>
              <a:srgbClr val="8DB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8" name="Rectangle 62"/>
            <p:cNvSpPr>
              <a:spLocks noChangeArrowheads="1"/>
            </p:cNvSpPr>
            <p:nvPr/>
          </p:nvSpPr>
          <p:spPr bwMode="auto">
            <a:xfrm>
              <a:off x="2472" y="2561"/>
              <a:ext cx="24" cy="297"/>
            </a:xfrm>
            <a:prstGeom prst="rect">
              <a:avLst/>
            </a:prstGeom>
            <a:solidFill>
              <a:srgbClr val="93C4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59" name="Rectangle 63"/>
            <p:cNvSpPr>
              <a:spLocks noChangeArrowheads="1"/>
            </p:cNvSpPr>
            <p:nvPr/>
          </p:nvSpPr>
          <p:spPr bwMode="auto">
            <a:xfrm>
              <a:off x="2454" y="2561"/>
              <a:ext cx="18" cy="297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0" name="Freeform 64"/>
            <p:cNvSpPr>
              <a:spLocks/>
            </p:cNvSpPr>
            <p:nvPr/>
          </p:nvSpPr>
          <p:spPr bwMode="auto">
            <a:xfrm>
              <a:off x="2436" y="2555"/>
              <a:ext cx="18" cy="303"/>
            </a:xfrm>
            <a:custGeom>
              <a:avLst/>
              <a:gdLst/>
              <a:ahLst/>
              <a:cxnLst>
                <a:cxn ang="0">
                  <a:pos x="18" y="303"/>
                </a:cxn>
                <a:cxn ang="0">
                  <a:pos x="0" y="297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303"/>
                </a:cxn>
              </a:cxnLst>
              <a:rect l="0" t="0" r="r" b="b"/>
              <a:pathLst>
                <a:path w="18" h="303">
                  <a:moveTo>
                    <a:pt x="18" y="303"/>
                  </a:moveTo>
                  <a:lnTo>
                    <a:pt x="0" y="297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303"/>
                  </a:lnTo>
                  <a:close/>
                </a:path>
              </a:pathLst>
            </a:cu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1" name="Freeform 65"/>
            <p:cNvSpPr>
              <a:spLocks/>
            </p:cNvSpPr>
            <p:nvPr/>
          </p:nvSpPr>
          <p:spPr bwMode="auto">
            <a:xfrm>
              <a:off x="2424" y="2549"/>
              <a:ext cx="12" cy="303"/>
            </a:xfrm>
            <a:custGeom>
              <a:avLst/>
              <a:gdLst/>
              <a:ahLst/>
              <a:cxnLst>
                <a:cxn ang="0">
                  <a:pos x="12" y="303"/>
                </a:cxn>
                <a:cxn ang="0">
                  <a:pos x="0" y="297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12" y="303"/>
                </a:cxn>
              </a:cxnLst>
              <a:rect l="0" t="0" r="r" b="b"/>
              <a:pathLst>
                <a:path w="12" h="303">
                  <a:moveTo>
                    <a:pt x="12" y="303"/>
                  </a:moveTo>
                  <a:lnTo>
                    <a:pt x="0" y="297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303"/>
                  </a:lnTo>
                  <a:close/>
                </a:path>
              </a:pathLst>
            </a:custGeom>
            <a:solidFill>
              <a:srgbClr val="93C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2" name="Freeform 66"/>
            <p:cNvSpPr>
              <a:spLocks/>
            </p:cNvSpPr>
            <p:nvPr/>
          </p:nvSpPr>
          <p:spPr bwMode="auto">
            <a:xfrm>
              <a:off x="2424" y="2543"/>
              <a:ext cx="0" cy="303"/>
            </a:xfrm>
            <a:custGeom>
              <a:avLst/>
              <a:gdLst/>
              <a:ahLst/>
              <a:cxnLst>
                <a:cxn ang="0">
                  <a:pos x="0" y="303"/>
                </a:cxn>
                <a:cxn ang="0">
                  <a:pos x="0" y="297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303"/>
                </a:cxn>
              </a:cxnLst>
              <a:rect l="0" t="0" r="r" b="b"/>
              <a:pathLst>
                <a:path h="303">
                  <a:moveTo>
                    <a:pt x="0" y="303"/>
                  </a:moveTo>
                  <a:lnTo>
                    <a:pt x="0" y="297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03"/>
                  </a:lnTo>
                  <a:close/>
                </a:path>
              </a:pathLst>
            </a:custGeom>
            <a:solidFill>
              <a:srgbClr val="8D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3" name="Freeform 67"/>
            <p:cNvSpPr>
              <a:spLocks/>
            </p:cNvSpPr>
            <p:nvPr/>
          </p:nvSpPr>
          <p:spPr bwMode="auto">
            <a:xfrm>
              <a:off x="2424" y="2507"/>
              <a:ext cx="217" cy="5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69" y="0"/>
                </a:cxn>
                <a:cxn ang="0">
                  <a:pos x="187" y="6"/>
                </a:cxn>
                <a:cxn ang="0">
                  <a:pos x="205" y="6"/>
                </a:cxn>
                <a:cxn ang="0">
                  <a:pos x="211" y="12"/>
                </a:cxn>
                <a:cxn ang="0">
                  <a:pos x="217" y="18"/>
                </a:cxn>
                <a:cxn ang="0">
                  <a:pos x="211" y="30"/>
                </a:cxn>
                <a:cxn ang="0">
                  <a:pos x="199" y="36"/>
                </a:cxn>
                <a:cxn ang="0">
                  <a:pos x="181" y="42"/>
                </a:cxn>
                <a:cxn ang="0">
                  <a:pos x="156" y="48"/>
                </a:cxn>
                <a:cxn ang="0">
                  <a:pos x="132" y="48"/>
                </a:cxn>
                <a:cxn ang="0">
                  <a:pos x="108" y="54"/>
                </a:cxn>
                <a:cxn ang="0">
                  <a:pos x="72" y="54"/>
                </a:cxn>
                <a:cxn ang="0">
                  <a:pos x="48" y="54"/>
                </a:cxn>
                <a:cxn ang="0">
                  <a:pos x="30" y="54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6" y="30"/>
                </a:cxn>
                <a:cxn ang="0">
                  <a:pos x="18" y="24"/>
                </a:cxn>
                <a:cxn ang="0">
                  <a:pos x="36" y="18"/>
                </a:cxn>
                <a:cxn ang="0">
                  <a:pos x="60" y="12"/>
                </a:cxn>
                <a:cxn ang="0">
                  <a:pos x="84" y="6"/>
                </a:cxn>
                <a:cxn ang="0">
                  <a:pos x="108" y="0"/>
                </a:cxn>
                <a:cxn ang="0">
                  <a:pos x="144" y="0"/>
                </a:cxn>
              </a:cxnLst>
              <a:rect l="0" t="0" r="r" b="b"/>
              <a:pathLst>
                <a:path w="217" h="54">
                  <a:moveTo>
                    <a:pt x="144" y="0"/>
                  </a:moveTo>
                  <a:lnTo>
                    <a:pt x="169" y="0"/>
                  </a:lnTo>
                  <a:lnTo>
                    <a:pt x="187" y="6"/>
                  </a:lnTo>
                  <a:lnTo>
                    <a:pt x="205" y="6"/>
                  </a:lnTo>
                  <a:lnTo>
                    <a:pt x="211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199" y="36"/>
                  </a:lnTo>
                  <a:lnTo>
                    <a:pt x="181" y="42"/>
                  </a:lnTo>
                  <a:lnTo>
                    <a:pt x="156" y="48"/>
                  </a:lnTo>
                  <a:lnTo>
                    <a:pt x="132" y="48"/>
                  </a:lnTo>
                  <a:lnTo>
                    <a:pt x="108" y="54"/>
                  </a:lnTo>
                  <a:lnTo>
                    <a:pt x="72" y="54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8" y="24"/>
                  </a:lnTo>
                  <a:lnTo>
                    <a:pt x="36" y="18"/>
                  </a:lnTo>
                  <a:lnTo>
                    <a:pt x="60" y="12"/>
                  </a:lnTo>
                  <a:lnTo>
                    <a:pt x="84" y="6"/>
                  </a:lnTo>
                  <a:lnTo>
                    <a:pt x="108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73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4" name="Freeform 68"/>
            <p:cNvSpPr>
              <a:spLocks/>
            </p:cNvSpPr>
            <p:nvPr/>
          </p:nvSpPr>
          <p:spPr bwMode="auto">
            <a:xfrm>
              <a:off x="2424" y="2827"/>
              <a:ext cx="217" cy="31"/>
            </a:xfrm>
            <a:custGeom>
              <a:avLst/>
              <a:gdLst/>
              <a:ahLst/>
              <a:cxnLst>
                <a:cxn ang="0">
                  <a:pos x="217" y="0"/>
                </a:cxn>
                <a:cxn ang="0">
                  <a:pos x="211" y="7"/>
                </a:cxn>
                <a:cxn ang="0">
                  <a:pos x="199" y="13"/>
                </a:cxn>
                <a:cxn ang="0">
                  <a:pos x="181" y="19"/>
                </a:cxn>
                <a:cxn ang="0">
                  <a:pos x="156" y="25"/>
                </a:cxn>
                <a:cxn ang="0">
                  <a:pos x="132" y="25"/>
                </a:cxn>
                <a:cxn ang="0">
                  <a:pos x="108" y="31"/>
                </a:cxn>
                <a:cxn ang="0">
                  <a:pos x="72" y="31"/>
                </a:cxn>
                <a:cxn ang="0">
                  <a:pos x="48" y="31"/>
                </a:cxn>
                <a:cxn ang="0">
                  <a:pos x="30" y="31"/>
                </a:cxn>
                <a:cxn ang="0">
                  <a:pos x="12" y="25"/>
                </a:cxn>
                <a:cxn ang="0">
                  <a:pos x="0" y="19"/>
                </a:cxn>
                <a:cxn ang="0">
                  <a:pos x="0" y="13"/>
                </a:cxn>
              </a:cxnLst>
              <a:rect l="0" t="0" r="r" b="b"/>
              <a:pathLst>
                <a:path w="217" h="31">
                  <a:moveTo>
                    <a:pt x="217" y="0"/>
                  </a:moveTo>
                  <a:lnTo>
                    <a:pt x="211" y="7"/>
                  </a:lnTo>
                  <a:lnTo>
                    <a:pt x="199" y="13"/>
                  </a:lnTo>
                  <a:lnTo>
                    <a:pt x="181" y="19"/>
                  </a:lnTo>
                  <a:lnTo>
                    <a:pt x="156" y="25"/>
                  </a:lnTo>
                  <a:lnTo>
                    <a:pt x="132" y="25"/>
                  </a:lnTo>
                  <a:lnTo>
                    <a:pt x="108" y="31"/>
                  </a:lnTo>
                  <a:lnTo>
                    <a:pt x="72" y="31"/>
                  </a:lnTo>
                  <a:lnTo>
                    <a:pt x="48" y="31"/>
                  </a:lnTo>
                  <a:lnTo>
                    <a:pt x="30" y="31"/>
                  </a:lnTo>
                  <a:lnTo>
                    <a:pt x="12" y="25"/>
                  </a:lnTo>
                  <a:lnTo>
                    <a:pt x="0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5" name="Freeform 69"/>
            <p:cNvSpPr>
              <a:spLocks/>
            </p:cNvSpPr>
            <p:nvPr/>
          </p:nvSpPr>
          <p:spPr bwMode="auto">
            <a:xfrm>
              <a:off x="2424" y="2507"/>
              <a:ext cx="217" cy="54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69" y="0"/>
                </a:cxn>
                <a:cxn ang="0">
                  <a:pos x="187" y="6"/>
                </a:cxn>
                <a:cxn ang="0">
                  <a:pos x="205" y="6"/>
                </a:cxn>
                <a:cxn ang="0">
                  <a:pos x="211" y="12"/>
                </a:cxn>
                <a:cxn ang="0">
                  <a:pos x="217" y="18"/>
                </a:cxn>
                <a:cxn ang="0">
                  <a:pos x="211" y="30"/>
                </a:cxn>
                <a:cxn ang="0">
                  <a:pos x="199" y="36"/>
                </a:cxn>
                <a:cxn ang="0">
                  <a:pos x="181" y="42"/>
                </a:cxn>
                <a:cxn ang="0">
                  <a:pos x="156" y="48"/>
                </a:cxn>
                <a:cxn ang="0">
                  <a:pos x="132" y="48"/>
                </a:cxn>
                <a:cxn ang="0">
                  <a:pos x="108" y="54"/>
                </a:cxn>
                <a:cxn ang="0">
                  <a:pos x="72" y="54"/>
                </a:cxn>
                <a:cxn ang="0">
                  <a:pos x="48" y="54"/>
                </a:cxn>
                <a:cxn ang="0">
                  <a:pos x="30" y="54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0" y="36"/>
                </a:cxn>
                <a:cxn ang="0">
                  <a:pos x="6" y="30"/>
                </a:cxn>
                <a:cxn ang="0">
                  <a:pos x="18" y="24"/>
                </a:cxn>
                <a:cxn ang="0">
                  <a:pos x="36" y="18"/>
                </a:cxn>
                <a:cxn ang="0">
                  <a:pos x="60" y="12"/>
                </a:cxn>
                <a:cxn ang="0">
                  <a:pos x="84" y="6"/>
                </a:cxn>
                <a:cxn ang="0">
                  <a:pos x="108" y="0"/>
                </a:cxn>
                <a:cxn ang="0">
                  <a:pos x="144" y="0"/>
                </a:cxn>
              </a:cxnLst>
              <a:rect l="0" t="0" r="r" b="b"/>
              <a:pathLst>
                <a:path w="217" h="54">
                  <a:moveTo>
                    <a:pt x="144" y="0"/>
                  </a:moveTo>
                  <a:lnTo>
                    <a:pt x="169" y="0"/>
                  </a:lnTo>
                  <a:lnTo>
                    <a:pt x="187" y="6"/>
                  </a:lnTo>
                  <a:lnTo>
                    <a:pt x="205" y="6"/>
                  </a:lnTo>
                  <a:lnTo>
                    <a:pt x="211" y="12"/>
                  </a:lnTo>
                  <a:lnTo>
                    <a:pt x="217" y="18"/>
                  </a:lnTo>
                  <a:lnTo>
                    <a:pt x="211" y="30"/>
                  </a:lnTo>
                  <a:lnTo>
                    <a:pt x="199" y="36"/>
                  </a:lnTo>
                  <a:lnTo>
                    <a:pt x="181" y="42"/>
                  </a:lnTo>
                  <a:lnTo>
                    <a:pt x="156" y="48"/>
                  </a:lnTo>
                  <a:lnTo>
                    <a:pt x="132" y="48"/>
                  </a:lnTo>
                  <a:lnTo>
                    <a:pt x="108" y="54"/>
                  </a:lnTo>
                  <a:lnTo>
                    <a:pt x="72" y="54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8" y="24"/>
                  </a:lnTo>
                  <a:lnTo>
                    <a:pt x="36" y="18"/>
                  </a:lnTo>
                  <a:lnTo>
                    <a:pt x="60" y="12"/>
                  </a:lnTo>
                  <a:lnTo>
                    <a:pt x="84" y="6"/>
                  </a:lnTo>
                  <a:lnTo>
                    <a:pt x="108" y="0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6" name="Line 70"/>
            <p:cNvSpPr>
              <a:spLocks noChangeShapeType="1"/>
            </p:cNvSpPr>
            <p:nvPr/>
          </p:nvSpPr>
          <p:spPr bwMode="auto">
            <a:xfrm flipV="1">
              <a:off x="2641" y="2525"/>
              <a:ext cx="0" cy="302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7" name="Line 71"/>
            <p:cNvSpPr>
              <a:spLocks noChangeShapeType="1"/>
            </p:cNvSpPr>
            <p:nvPr/>
          </p:nvSpPr>
          <p:spPr bwMode="auto">
            <a:xfrm flipV="1">
              <a:off x="2424" y="2543"/>
              <a:ext cx="0" cy="297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8" name="Freeform 72"/>
            <p:cNvSpPr>
              <a:spLocks/>
            </p:cNvSpPr>
            <p:nvPr/>
          </p:nvSpPr>
          <p:spPr bwMode="auto">
            <a:xfrm>
              <a:off x="2834" y="1685"/>
              <a:ext cx="6" cy="1149"/>
            </a:xfrm>
            <a:custGeom>
              <a:avLst/>
              <a:gdLst/>
              <a:ahLst/>
              <a:cxnLst>
                <a:cxn ang="0">
                  <a:pos x="6" y="1142"/>
                </a:cxn>
                <a:cxn ang="0">
                  <a:pos x="0" y="1149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1142"/>
                </a:cxn>
              </a:cxnLst>
              <a:rect l="0" t="0" r="r" b="b"/>
              <a:pathLst>
                <a:path w="6" h="1149">
                  <a:moveTo>
                    <a:pt x="6" y="1142"/>
                  </a:moveTo>
                  <a:lnTo>
                    <a:pt x="0" y="1149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1142"/>
                  </a:lnTo>
                  <a:close/>
                </a:path>
              </a:pathLst>
            </a:custGeom>
            <a:solidFill>
              <a:srgbClr val="5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69" name="Freeform 73"/>
            <p:cNvSpPr>
              <a:spLocks/>
            </p:cNvSpPr>
            <p:nvPr/>
          </p:nvSpPr>
          <p:spPr bwMode="auto">
            <a:xfrm>
              <a:off x="2822" y="1691"/>
              <a:ext cx="12" cy="1149"/>
            </a:xfrm>
            <a:custGeom>
              <a:avLst/>
              <a:gdLst/>
              <a:ahLst/>
              <a:cxnLst>
                <a:cxn ang="0">
                  <a:pos x="12" y="1143"/>
                </a:cxn>
                <a:cxn ang="0">
                  <a:pos x="0" y="1149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143"/>
                </a:cxn>
              </a:cxnLst>
              <a:rect l="0" t="0" r="r" b="b"/>
              <a:pathLst>
                <a:path w="12" h="1149">
                  <a:moveTo>
                    <a:pt x="12" y="1143"/>
                  </a:moveTo>
                  <a:lnTo>
                    <a:pt x="0" y="1149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143"/>
                  </a:lnTo>
                  <a:close/>
                </a:path>
              </a:pathLst>
            </a:custGeom>
            <a:solidFill>
              <a:srgbClr val="5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0" name="Freeform 74"/>
            <p:cNvSpPr>
              <a:spLocks/>
            </p:cNvSpPr>
            <p:nvPr/>
          </p:nvSpPr>
          <p:spPr bwMode="auto">
            <a:xfrm>
              <a:off x="2804" y="1697"/>
              <a:ext cx="18" cy="1149"/>
            </a:xfrm>
            <a:custGeom>
              <a:avLst/>
              <a:gdLst/>
              <a:ahLst/>
              <a:cxnLst>
                <a:cxn ang="0">
                  <a:pos x="18" y="1143"/>
                </a:cxn>
                <a:cxn ang="0">
                  <a:pos x="0" y="1149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143"/>
                </a:cxn>
              </a:cxnLst>
              <a:rect l="0" t="0" r="r" b="b"/>
              <a:pathLst>
                <a:path w="18" h="1149">
                  <a:moveTo>
                    <a:pt x="18" y="1143"/>
                  </a:moveTo>
                  <a:lnTo>
                    <a:pt x="0" y="1149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143"/>
                  </a:lnTo>
                  <a:close/>
                </a:path>
              </a:pathLst>
            </a:custGeom>
            <a:solidFill>
              <a:srgbClr val="6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1" name="Freeform 75"/>
            <p:cNvSpPr>
              <a:spLocks/>
            </p:cNvSpPr>
            <p:nvPr/>
          </p:nvSpPr>
          <p:spPr bwMode="auto">
            <a:xfrm>
              <a:off x="2786" y="1703"/>
              <a:ext cx="18" cy="1149"/>
            </a:xfrm>
            <a:custGeom>
              <a:avLst/>
              <a:gdLst/>
              <a:ahLst/>
              <a:cxnLst>
                <a:cxn ang="0">
                  <a:pos x="18" y="1143"/>
                </a:cxn>
                <a:cxn ang="0">
                  <a:pos x="0" y="1149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143"/>
                </a:cxn>
              </a:cxnLst>
              <a:rect l="0" t="0" r="r" b="b"/>
              <a:pathLst>
                <a:path w="18" h="1149">
                  <a:moveTo>
                    <a:pt x="18" y="1143"/>
                  </a:moveTo>
                  <a:lnTo>
                    <a:pt x="0" y="1149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143"/>
                  </a:lnTo>
                  <a:close/>
                </a:path>
              </a:pathLst>
            </a:custGeom>
            <a:solidFill>
              <a:srgbClr val="67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2" name="Rectangle 76"/>
            <p:cNvSpPr>
              <a:spLocks noChangeArrowheads="1"/>
            </p:cNvSpPr>
            <p:nvPr/>
          </p:nvSpPr>
          <p:spPr bwMode="auto">
            <a:xfrm>
              <a:off x="2762" y="1709"/>
              <a:ext cx="24" cy="1143"/>
            </a:xfrm>
            <a:prstGeom prst="rect">
              <a:avLst/>
            </a:prstGeom>
            <a:solidFill>
              <a:srgbClr val="6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3" name="Freeform 77"/>
            <p:cNvSpPr>
              <a:spLocks/>
            </p:cNvSpPr>
            <p:nvPr/>
          </p:nvSpPr>
          <p:spPr bwMode="auto">
            <a:xfrm>
              <a:off x="2731" y="1709"/>
              <a:ext cx="31" cy="1149"/>
            </a:xfrm>
            <a:custGeom>
              <a:avLst/>
              <a:gdLst/>
              <a:ahLst/>
              <a:cxnLst>
                <a:cxn ang="0">
                  <a:pos x="31" y="1143"/>
                </a:cxn>
                <a:cxn ang="0">
                  <a:pos x="0" y="1149"/>
                </a:cxn>
                <a:cxn ang="0">
                  <a:pos x="0" y="6"/>
                </a:cxn>
                <a:cxn ang="0">
                  <a:pos x="31" y="0"/>
                </a:cxn>
                <a:cxn ang="0">
                  <a:pos x="31" y="1143"/>
                </a:cxn>
              </a:cxnLst>
              <a:rect l="0" t="0" r="r" b="b"/>
              <a:pathLst>
                <a:path w="31" h="1149">
                  <a:moveTo>
                    <a:pt x="31" y="1143"/>
                  </a:moveTo>
                  <a:lnTo>
                    <a:pt x="0" y="1149"/>
                  </a:lnTo>
                  <a:lnTo>
                    <a:pt x="0" y="6"/>
                  </a:lnTo>
                  <a:lnTo>
                    <a:pt x="31" y="0"/>
                  </a:lnTo>
                  <a:lnTo>
                    <a:pt x="31" y="1143"/>
                  </a:lnTo>
                  <a:close/>
                </a:path>
              </a:pathLst>
            </a:custGeom>
            <a:solidFill>
              <a:srgbClr val="71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4" name="Rectangle 78"/>
            <p:cNvSpPr>
              <a:spLocks noChangeArrowheads="1"/>
            </p:cNvSpPr>
            <p:nvPr/>
          </p:nvSpPr>
          <p:spPr bwMode="auto">
            <a:xfrm>
              <a:off x="2701" y="1715"/>
              <a:ext cx="30" cy="1143"/>
            </a:xfrm>
            <a:prstGeom prst="rect">
              <a:avLst/>
            </a:prstGeom>
            <a:solidFill>
              <a:srgbClr val="7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5" name="Rectangle 79"/>
            <p:cNvSpPr>
              <a:spLocks noChangeArrowheads="1"/>
            </p:cNvSpPr>
            <p:nvPr/>
          </p:nvSpPr>
          <p:spPr bwMode="auto">
            <a:xfrm>
              <a:off x="2677" y="1715"/>
              <a:ext cx="24" cy="1143"/>
            </a:xfrm>
            <a:prstGeom prst="rect">
              <a:avLst/>
            </a:prstGeom>
            <a:solidFill>
              <a:srgbClr val="7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6" name="Rectangle 80"/>
            <p:cNvSpPr>
              <a:spLocks noChangeArrowheads="1"/>
            </p:cNvSpPr>
            <p:nvPr/>
          </p:nvSpPr>
          <p:spPr bwMode="auto">
            <a:xfrm>
              <a:off x="2659" y="1715"/>
              <a:ext cx="18" cy="114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7" name="Freeform 81"/>
            <p:cNvSpPr>
              <a:spLocks/>
            </p:cNvSpPr>
            <p:nvPr/>
          </p:nvSpPr>
          <p:spPr bwMode="auto">
            <a:xfrm>
              <a:off x="2641" y="1709"/>
              <a:ext cx="18" cy="1149"/>
            </a:xfrm>
            <a:custGeom>
              <a:avLst/>
              <a:gdLst/>
              <a:ahLst/>
              <a:cxnLst>
                <a:cxn ang="0">
                  <a:pos x="18" y="1149"/>
                </a:cxn>
                <a:cxn ang="0">
                  <a:pos x="0" y="1143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149"/>
                </a:cxn>
              </a:cxnLst>
              <a:rect l="0" t="0" r="r" b="b"/>
              <a:pathLst>
                <a:path w="18" h="1149">
                  <a:moveTo>
                    <a:pt x="18" y="1149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149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8" name="Freeform 82"/>
            <p:cNvSpPr>
              <a:spLocks/>
            </p:cNvSpPr>
            <p:nvPr/>
          </p:nvSpPr>
          <p:spPr bwMode="auto">
            <a:xfrm>
              <a:off x="2629" y="1703"/>
              <a:ext cx="12" cy="1149"/>
            </a:xfrm>
            <a:custGeom>
              <a:avLst/>
              <a:gdLst/>
              <a:ahLst/>
              <a:cxnLst>
                <a:cxn ang="0">
                  <a:pos x="12" y="1149"/>
                </a:cxn>
                <a:cxn ang="0">
                  <a:pos x="0" y="1143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12" y="1149"/>
                </a:cxn>
              </a:cxnLst>
              <a:rect l="0" t="0" r="r" b="b"/>
              <a:pathLst>
                <a:path w="12" h="1149">
                  <a:moveTo>
                    <a:pt x="12" y="1149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1149"/>
                  </a:lnTo>
                  <a:close/>
                </a:path>
              </a:pathLst>
            </a:custGeom>
            <a:solidFill>
              <a:srgbClr val="7B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79" name="Freeform 83"/>
            <p:cNvSpPr>
              <a:spLocks/>
            </p:cNvSpPr>
            <p:nvPr/>
          </p:nvSpPr>
          <p:spPr bwMode="auto">
            <a:xfrm>
              <a:off x="2629" y="1697"/>
              <a:ext cx="0" cy="1149"/>
            </a:xfrm>
            <a:custGeom>
              <a:avLst/>
              <a:gdLst/>
              <a:ahLst/>
              <a:cxnLst>
                <a:cxn ang="0">
                  <a:pos x="0" y="1149"/>
                </a:cxn>
                <a:cxn ang="0">
                  <a:pos x="0" y="1143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149"/>
                </a:cxn>
              </a:cxnLst>
              <a:rect l="0" t="0" r="r" b="b"/>
              <a:pathLst>
                <a:path h="1149">
                  <a:moveTo>
                    <a:pt x="0" y="1149"/>
                  </a:moveTo>
                  <a:lnTo>
                    <a:pt x="0" y="1143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49"/>
                  </a:lnTo>
                  <a:close/>
                </a:path>
              </a:pathLst>
            </a:custGeom>
            <a:solidFill>
              <a:srgbClr val="76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0" name="Freeform 84"/>
            <p:cNvSpPr>
              <a:spLocks/>
            </p:cNvSpPr>
            <p:nvPr/>
          </p:nvSpPr>
          <p:spPr bwMode="auto">
            <a:xfrm>
              <a:off x="2629" y="1667"/>
              <a:ext cx="211" cy="48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4"/>
                </a:cxn>
                <a:cxn ang="0">
                  <a:pos x="193" y="30"/>
                </a:cxn>
                <a:cxn ang="0">
                  <a:pos x="175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2" y="48"/>
                </a:cxn>
                <a:cxn ang="0">
                  <a:pos x="72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0" y="12"/>
                </a:cxn>
                <a:cxn ang="0">
                  <a:pos x="54" y="6"/>
                </a:cxn>
                <a:cxn ang="0">
                  <a:pos x="78" y="6"/>
                </a:cxn>
                <a:cxn ang="0">
                  <a:pos x="102" y="0"/>
                </a:cxn>
                <a:cxn ang="0">
                  <a:pos x="139" y="0"/>
                </a:cxn>
              </a:cxnLst>
              <a:rect l="0" t="0" r="r" b="b"/>
              <a:pathLst>
                <a:path w="211" h="48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4"/>
                  </a:lnTo>
                  <a:lnTo>
                    <a:pt x="193" y="30"/>
                  </a:lnTo>
                  <a:lnTo>
                    <a:pt x="175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2" y="48"/>
                  </a:lnTo>
                  <a:lnTo>
                    <a:pt x="72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54" y="6"/>
                  </a:lnTo>
                  <a:lnTo>
                    <a:pt x="78" y="6"/>
                  </a:lnTo>
                  <a:lnTo>
                    <a:pt x="102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6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1" name="Freeform 85"/>
            <p:cNvSpPr>
              <a:spLocks/>
            </p:cNvSpPr>
            <p:nvPr/>
          </p:nvSpPr>
          <p:spPr bwMode="auto">
            <a:xfrm>
              <a:off x="2629" y="2827"/>
              <a:ext cx="211" cy="31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05" y="7"/>
                </a:cxn>
                <a:cxn ang="0">
                  <a:pos x="193" y="13"/>
                </a:cxn>
                <a:cxn ang="0">
                  <a:pos x="175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2" y="31"/>
                </a:cxn>
                <a:cxn ang="0">
                  <a:pos x="72" y="31"/>
                </a:cxn>
                <a:cxn ang="0">
                  <a:pos x="48" y="31"/>
                </a:cxn>
                <a:cxn ang="0">
                  <a:pos x="30" y="31"/>
                </a:cxn>
                <a:cxn ang="0">
                  <a:pos x="12" y="25"/>
                </a:cxn>
                <a:cxn ang="0">
                  <a:pos x="0" y="19"/>
                </a:cxn>
                <a:cxn ang="0">
                  <a:pos x="0" y="13"/>
                </a:cxn>
              </a:cxnLst>
              <a:rect l="0" t="0" r="r" b="b"/>
              <a:pathLst>
                <a:path w="211" h="31">
                  <a:moveTo>
                    <a:pt x="211" y="0"/>
                  </a:moveTo>
                  <a:lnTo>
                    <a:pt x="205" y="7"/>
                  </a:lnTo>
                  <a:lnTo>
                    <a:pt x="193" y="13"/>
                  </a:lnTo>
                  <a:lnTo>
                    <a:pt x="175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2" y="31"/>
                  </a:lnTo>
                  <a:lnTo>
                    <a:pt x="72" y="31"/>
                  </a:lnTo>
                  <a:lnTo>
                    <a:pt x="48" y="31"/>
                  </a:lnTo>
                  <a:lnTo>
                    <a:pt x="30" y="31"/>
                  </a:lnTo>
                  <a:lnTo>
                    <a:pt x="12" y="25"/>
                  </a:lnTo>
                  <a:lnTo>
                    <a:pt x="0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2" name="Freeform 86"/>
            <p:cNvSpPr>
              <a:spLocks/>
            </p:cNvSpPr>
            <p:nvPr/>
          </p:nvSpPr>
          <p:spPr bwMode="auto">
            <a:xfrm>
              <a:off x="2629" y="1667"/>
              <a:ext cx="211" cy="48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4"/>
                </a:cxn>
                <a:cxn ang="0">
                  <a:pos x="193" y="30"/>
                </a:cxn>
                <a:cxn ang="0">
                  <a:pos x="175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2" y="48"/>
                </a:cxn>
                <a:cxn ang="0">
                  <a:pos x="72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0" y="12"/>
                </a:cxn>
                <a:cxn ang="0">
                  <a:pos x="54" y="6"/>
                </a:cxn>
                <a:cxn ang="0">
                  <a:pos x="78" y="6"/>
                </a:cxn>
                <a:cxn ang="0">
                  <a:pos x="102" y="0"/>
                </a:cxn>
                <a:cxn ang="0">
                  <a:pos x="139" y="0"/>
                </a:cxn>
              </a:cxnLst>
              <a:rect l="0" t="0" r="r" b="b"/>
              <a:pathLst>
                <a:path w="211" h="48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4"/>
                  </a:lnTo>
                  <a:lnTo>
                    <a:pt x="193" y="30"/>
                  </a:lnTo>
                  <a:lnTo>
                    <a:pt x="175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2" y="48"/>
                  </a:lnTo>
                  <a:lnTo>
                    <a:pt x="72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54" y="6"/>
                  </a:lnTo>
                  <a:lnTo>
                    <a:pt x="78" y="6"/>
                  </a:lnTo>
                  <a:lnTo>
                    <a:pt x="102" y="0"/>
                  </a:lnTo>
                  <a:lnTo>
                    <a:pt x="139" y="0"/>
                  </a:lnTo>
                  <a:close/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3" name="Line 87"/>
            <p:cNvSpPr>
              <a:spLocks noChangeShapeType="1"/>
            </p:cNvSpPr>
            <p:nvPr/>
          </p:nvSpPr>
          <p:spPr bwMode="auto">
            <a:xfrm flipV="1">
              <a:off x="2840" y="1685"/>
              <a:ext cx="0" cy="1142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4" name="Line 88"/>
            <p:cNvSpPr>
              <a:spLocks noChangeShapeType="1"/>
            </p:cNvSpPr>
            <p:nvPr/>
          </p:nvSpPr>
          <p:spPr bwMode="auto">
            <a:xfrm flipV="1">
              <a:off x="2629" y="1697"/>
              <a:ext cx="0" cy="1143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5" name="Freeform 89"/>
            <p:cNvSpPr>
              <a:spLocks/>
            </p:cNvSpPr>
            <p:nvPr/>
          </p:nvSpPr>
          <p:spPr bwMode="auto">
            <a:xfrm>
              <a:off x="3335" y="2658"/>
              <a:ext cx="6" cy="176"/>
            </a:xfrm>
            <a:custGeom>
              <a:avLst/>
              <a:gdLst/>
              <a:ahLst/>
              <a:cxnLst>
                <a:cxn ang="0">
                  <a:pos x="6" y="169"/>
                </a:cxn>
                <a:cxn ang="0">
                  <a:pos x="0" y="176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169"/>
                </a:cxn>
              </a:cxnLst>
              <a:rect l="0" t="0" r="r" b="b"/>
              <a:pathLst>
                <a:path w="6" h="176">
                  <a:moveTo>
                    <a:pt x="6" y="169"/>
                  </a:moveTo>
                  <a:lnTo>
                    <a:pt x="0" y="17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169"/>
                  </a:lnTo>
                  <a:close/>
                </a:path>
              </a:pathLst>
            </a:custGeom>
            <a:solidFill>
              <a:srgbClr val="6A8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6" name="Freeform 90"/>
            <p:cNvSpPr>
              <a:spLocks/>
            </p:cNvSpPr>
            <p:nvPr/>
          </p:nvSpPr>
          <p:spPr bwMode="auto">
            <a:xfrm>
              <a:off x="3323" y="2664"/>
              <a:ext cx="12" cy="176"/>
            </a:xfrm>
            <a:custGeom>
              <a:avLst/>
              <a:gdLst/>
              <a:ahLst/>
              <a:cxnLst>
                <a:cxn ang="0">
                  <a:pos x="12" y="170"/>
                </a:cxn>
                <a:cxn ang="0">
                  <a:pos x="0" y="176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70"/>
                </a:cxn>
              </a:cxnLst>
              <a:rect l="0" t="0" r="r" b="b"/>
              <a:pathLst>
                <a:path w="12" h="176">
                  <a:moveTo>
                    <a:pt x="12" y="170"/>
                  </a:moveTo>
                  <a:lnTo>
                    <a:pt x="0" y="176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709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7" name="Freeform 91"/>
            <p:cNvSpPr>
              <a:spLocks/>
            </p:cNvSpPr>
            <p:nvPr/>
          </p:nvSpPr>
          <p:spPr bwMode="auto">
            <a:xfrm>
              <a:off x="3311" y="2670"/>
              <a:ext cx="12" cy="176"/>
            </a:xfrm>
            <a:custGeom>
              <a:avLst/>
              <a:gdLst/>
              <a:ahLst/>
              <a:cxnLst>
                <a:cxn ang="0">
                  <a:pos x="12" y="170"/>
                </a:cxn>
                <a:cxn ang="0">
                  <a:pos x="0" y="176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70"/>
                </a:cxn>
              </a:cxnLst>
              <a:rect l="0" t="0" r="r" b="b"/>
              <a:pathLst>
                <a:path w="12" h="176">
                  <a:moveTo>
                    <a:pt x="12" y="170"/>
                  </a:moveTo>
                  <a:lnTo>
                    <a:pt x="0" y="176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70"/>
                  </a:lnTo>
                  <a:close/>
                </a:path>
              </a:pathLst>
            </a:custGeom>
            <a:solidFill>
              <a:srgbClr val="769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8" name="Freeform 92"/>
            <p:cNvSpPr>
              <a:spLocks/>
            </p:cNvSpPr>
            <p:nvPr/>
          </p:nvSpPr>
          <p:spPr bwMode="auto">
            <a:xfrm>
              <a:off x="3287" y="2676"/>
              <a:ext cx="24" cy="176"/>
            </a:xfrm>
            <a:custGeom>
              <a:avLst/>
              <a:gdLst/>
              <a:ahLst/>
              <a:cxnLst>
                <a:cxn ang="0">
                  <a:pos x="24" y="170"/>
                </a:cxn>
                <a:cxn ang="0">
                  <a:pos x="0" y="176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70"/>
                </a:cxn>
              </a:cxnLst>
              <a:rect l="0" t="0" r="r" b="b"/>
              <a:pathLst>
                <a:path w="24" h="176">
                  <a:moveTo>
                    <a:pt x="24" y="170"/>
                  </a:moveTo>
                  <a:lnTo>
                    <a:pt x="0" y="176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70"/>
                  </a:lnTo>
                  <a:close/>
                </a:path>
              </a:pathLst>
            </a:custGeom>
            <a:solidFill>
              <a:srgbClr val="7CA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89" name="Rectangle 93"/>
            <p:cNvSpPr>
              <a:spLocks noChangeArrowheads="1"/>
            </p:cNvSpPr>
            <p:nvPr/>
          </p:nvSpPr>
          <p:spPr bwMode="auto">
            <a:xfrm>
              <a:off x="3263" y="2682"/>
              <a:ext cx="24" cy="170"/>
            </a:xfrm>
            <a:prstGeom prst="rect">
              <a:avLst/>
            </a:prstGeom>
            <a:solidFill>
              <a:srgbClr val="81A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0" name="Freeform 94"/>
            <p:cNvSpPr>
              <a:spLocks/>
            </p:cNvSpPr>
            <p:nvPr/>
          </p:nvSpPr>
          <p:spPr bwMode="auto">
            <a:xfrm>
              <a:off x="3239" y="2682"/>
              <a:ext cx="24" cy="176"/>
            </a:xfrm>
            <a:custGeom>
              <a:avLst/>
              <a:gdLst/>
              <a:ahLst/>
              <a:cxnLst>
                <a:cxn ang="0">
                  <a:pos x="24" y="170"/>
                </a:cxn>
                <a:cxn ang="0">
                  <a:pos x="0" y="176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70"/>
                </a:cxn>
              </a:cxnLst>
              <a:rect l="0" t="0" r="r" b="b"/>
              <a:pathLst>
                <a:path w="24" h="176">
                  <a:moveTo>
                    <a:pt x="24" y="170"/>
                  </a:moveTo>
                  <a:lnTo>
                    <a:pt x="0" y="176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70"/>
                  </a:lnTo>
                  <a:close/>
                </a:path>
              </a:pathLst>
            </a:custGeom>
            <a:solidFill>
              <a:srgbClr val="87B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1" name="Rectangle 95"/>
            <p:cNvSpPr>
              <a:spLocks noChangeArrowheads="1"/>
            </p:cNvSpPr>
            <p:nvPr/>
          </p:nvSpPr>
          <p:spPr bwMode="auto">
            <a:xfrm>
              <a:off x="3202" y="2688"/>
              <a:ext cx="37" cy="170"/>
            </a:xfrm>
            <a:prstGeom prst="rect">
              <a:avLst/>
            </a:prstGeom>
            <a:solidFill>
              <a:srgbClr val="8DB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2" name="Rectangle 96"/>
            <p:cNvSpPr>
              <a:spLocks noChangeArrowheads="1"/>
            </p:cNvSpPr>
            <p:nvPr/>
          </p:nvSpPr>
          <p:spPr bwMode="auto">
            <a:xfrm>
              <a:off x="3178" y="2688"/>
              <a:ext cx="24" cy="170"/>
            </a:xfrm>
            <a:prstGeom prst="rect">
              <a:avLst/>
            </a:prstGeom>
            <a:solidFill>
              <a:srgbClr val="93C4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3" name="Rectangle 97"/>
            <p:cNvSpPr>
              <a:spLocks noChangeArrowheads="1"/>
            </p:cNvSpPr>
            <p:nvPr/>
          </p:nvSpPr>
          <p:spPr bwMode="auto">
            <a:xfrm>
              <a:off x="3160" y="2688"/>
              <a:ext cx="18" cy="170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4" name="Freeform 98"/>
            <p:cNvSpPr>
              <a:spLocks/>
            </p:cNvSpPr>
            <p:nvPr/>
          </p:nvSpPr>
          <p:spPr bwMode="auto">
            <a:xfrm>
              <a:off x="3142" y="2682"/>
              <a:ext cx="18" cy="176"/>
            </a:xfrm>
            <a:custGeom>
              <a:avLst/>
              <a:gdLst/>
              <a:ahLst/>
              <a:cxnLst>
                <a:cxn ang="0">
                  <a:pos x="18" y="176"/>
                </a:cxn>
                <a:cxn ang="0">
                  <a:pos x="0" y="170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76"/>
                </a:cxn>
              </a:cxnLst>
              <a:rect l="0" t="0" r="r" b="b"/>
              <a:pathLst>
                <a:path w="18" h="176">
                  <a:moveTo>
                    <a:pt x="18" y="176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76"/>
                  </a:lnTo>
                  <a:close/>
                </a:path>
              </a:pathLst>
            </a:custGeom>
            <a:solidFill>
              <a:srgbClr val="99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5" name="Freeform 99"/>
            <p:cNvSpPr>
              <a:spLocks/>
            </p:cNvSpPr>
            <p:nvPr/>
          </p:nvSpPr>
          <p:spPr bwMode="auto">
            <a:xfrm>
              <a:off x="3130" y="2676"/>
              <a:ext cx="12" cy="176"/>
            </a:xfrm>
            <a:custGeom>
              <a:avLst/>
              <a:gdLst/>
              <a:ahLst/>
              <a:cxnLst>
                <a:cxn ang="0">
                  <a:pos x="12" y="176"/>
                </a:cxn>
                <a:cxn ang="0">
                  <a:pos x="0" y="170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12" y="176"/>
                </a:cxn>
              </a:cxnLst>
              <a:rect l="0" t="0" r="r" b="b"/>
              <a:pathLst>
                <a:path w="12" h="176">
                  <a:moveTo>
                    <a:pt x="12" y="176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12" y="6"/>
                  </a:lnTo>
                  <a:lnTo>
                    <a:pt x="12" y="176"/>
                  </a:lnTo>
                  <a:close/>
                </a:path>
              </a:pathLst>
            </a:custGeom>
            <a:solidFill>
              <a:srgbClr val="93C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6" name="Freeform 100"/>
            <p:cNvSpPr>
              <a:spLocks/>
            </p:cNvSpPr>
            <p:nvPr/>
          </p:nvSpPr>
          <p:spPr bwMode="auto">
            <a:xfrm>
              <a:off x="3130" y="2670"/>
              <a:ext cx="0" cy="176"/>
            </a:xfrm>
            <a:custGeom>
              <a:avLst/>
              <a:gdLst/>
              <a:ahLst/>
              <a:cxnLst>
                <a:cxn ang="0">
                  <a:pos x="0" y="176"/>
                </a:cxn>
                <a:cxn ang="0">
                  <a:pos x="0" y="17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176"/>
                </a:cxn>
              </a:cxnLst>
              <a:rect l="0" t="0" r="r" b="b"/>
              <a:pathLst>
                <a:path h="176">
                  <a:moveTo>
                    <a:pt x="0" y="176"/>
                  </a:moveTo>
                  <a:lnTo>
                    <a:pt x="0" y="17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8DB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7" name="Freeform 101"/>
            <p:cNvSpPr>
              <a:spLocks/>
            </p:cNvSpPr>
            <p:nvPr/>
          </p:nvSpPr>
          <p:spPr bwMode="auto">
            <a:xfrm>
              <a:off x="3130" y="2640"/>
              <a:ext cx="211" cy="48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4"/>
                </a:cxn>
                <a:cxn ang="0">
                  <a:pos x="193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2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54" y="6"/>
                </a:cxn>
                <a:cxn ang="0">
                  <a:pos x="78" y="6"/>
                </a:cxn>
                <a:cxn ang="0">
                  <a:pos x="109" y="0"/>
                </a:cxn>
                <a:cxn ang="0">
                  <a:pos x="139" y="0"/>
                </a:cxn>
              </a:cxnLst>
              <a:rect l="0" t="0" r="r" b="b"/>
              <a:pathLst>
                <a:path w="211" h="48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4"/>
                  </a:lnTo>
                  <a:lnTo>
                    <a:pt x="193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2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54" y="6"/>
                  </a:lnTo>
                  <a:lnTo>
                    <a:pt x="78" y="6"/>
                  </a:lnTo>
                  <a:lnTo>
                    <a:pt x="10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73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8" name="Freeform 102"/>
            <p:cNvSpPr>
              <a:spLocks/>
            </p:cNvSpPr>
            <p:nvPr/>
          </p:nvSpPr>
          <p:spPr bwMode="auto">
            <a:xfrm>
              <a:off x="3130" y="2827"/>
              <a:ext cx="211" cy="31"/>
            </a:xfrm>
            <a:custGeom>
              <a:avLst/>
              <a:gdLst/>
              <a:ahLst/>
              <a:cxnLst>
                <a:cxn ang="0">
                  <a:pos x="211" y="0"/>
                </a:cxn>
                <a:cxn ang="0">
                  <a:pos x="205" y="7"/>
                </a:cxn>
                <a:cxn ang="0">
                  <a:pos x="193" y="13"/>
                </a:cxn>
                <a:cxn ang="0">
                  <a:pos x="181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9" y="31"/>
                </a:cxn>
                <a:cxn ang="0">
                  <a:pos x="72" y="31"/>
                </a:cxn>
                <a:cxn ang="0">
                  <a:pos x="48" y="31"/>
                </a:cxn>
                <a:cxn ang="0">
                  <a:pos x="30" y="31"/>
                </a:cxn>
                <a:cxn ang="0">
                  <a:pos x="12" y="25"/>
                </a:cxn>
                <a:cxn ang="0">
                  <a:pos x="0" y="19"/>
                </a:cxn>
                <a:cxn ang="0">
                  <a:pos x="0" y="13"/>
                </a:cxn>
              </a:cxnLst>
              <a:rect l="0" t="0" r="r" b="b"/>
              <a:pathLst>
                <a:path w="211" h="31">
                  <a:moveTo>
                    <a:pt x="211" y="0"/>
                  </a:moveTo>
                  <a:lnTo>
                    <a:pt x="205" y="7"/>
                  </a:lnTo>
                  <a:lnTo>
                    <a:pt x="193" y="13"/>
                  </a:lnTo>
                  <a:lnTo>
                    <a:pt x="181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9" y="31"/>
                  </a:lnTo>
                  <a:lnTo>
                    <a:pt x="72" y="31"/>
                  </a:lnTo>
                  <a:lnTo>
                    <a:pt x="48" y="31"/>
                  </a:lnTo>
                  <a:lnTo>
                    <a:pt x="30" y="31"/>
                  </a:lnTo>
                  <a:lnTo>
                    <a:pt x="12" y="25"/>
                  </a:lnTo>
                  <a:lnTo>
                    <a:pt x="0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599" name="Freeform 103"/>
            <p:cNvSpPr>
              <a:spLocks/>
            </p:cNvSpPr>
            <p:nvPr/>
          </p:nvSpPr>
          <p:spPr bwMode="auto">
            <a:xfrm>
              <a:off x="3130" y="2640"/>
              <a:ext cx="211" cy="48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4"/>
                </a:cxn>
                <a:cxn ang="0">
                  <a:pos x="193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2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54" y="6"/>
                </a:cxn>
                <a:cxn ang="0">
                  <a:pos x="78" y="6"/>
                </a:cxn>
                <a:cxn ang="0">
                  <a:pos x="109" y="0"/>
                </a:cxn>
                <a:cxn ang="0">
                  <a:pos x="139" y="0"/>
                </a:cxn>
              </a:cxnLst>
              <a:rect l="0" t="0" r="r" b="b"/>
              <a:pathLst>
                <a:path w="211" h="48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4"/>
                  </a:lnTo>
                  <a:lnTo>
                    <a:pt x="193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2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54" y="6"/>
                  </a:lnTo>
                  <a:lnTo>
                    <a:pt x="78" y="6"/>
                  </a:lnTo>
                  <a:lnTo>
                    <a:pt x="109" y="0"/>
                  </a:lnTo>
                  <a:lnTo>
                    <a:pt x="139" y="0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0" name="Line 104"/>
            <p:cNvSpPr>
              <a:spLocks noChangeShapeType="1"/>
            </p:cNvSpPr>
            <p:nvPr/>
          </p:nvSpPr>
          <p:spPr bwMode="auto">
            <a:xfrm flipV="1">
              <a:off x="3341" y="2658"/>
              <a:ext cx="0" cy="169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1" name="Line 105"/>
            <p:cNvSpPr>
              <a:spLocks noChangeShapeType="1"/>
            </p:cNvSpPr>
            <p:nvPr/>
          </p:nvSpPr>
          <p:spPr bwMode="auto">
            <a:xfrm flipV="1">
              <a:off x="3130" y="2670"/>
              <a:ext cx="0" cy="17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2" name="Freeform 106"/>
            <p:cNvSpPr>
              <a:spLocks/>
            </p:cNvSpPr>
            <p:nvPr/>
          </p:nvSpPr>
          <p:spPr bwMode="auto">
            <a:xfrm>
              <a:off x="3540" y="1751"/>
              <a:ext cx="6" cy="1083"/>
            </a:xfrm>
            <a:custGeom>
              <a:avLst/>
              <a:gdLst/>
              <a:ahLst/>
              <a:cxnLst>
                <a:cxn ang="0">
                  <a:pos x="6" y="1076"/>
                </a:cxn>
                <a:cxn ang="0">
                  <a:pos x="0" y="1083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1076"/>
                </a:cxn>
              </a:cxnLst>
              <a:rect l="0" t="0" r="r" b="b"/>
              <a:pathLst>
                <a:path w="6" h="1083">
                  <a:moveTo>
                    <a:pt x="6" y="1076"/>
                  </a:moveTo>
                  <a:lnTo>
                    <a:pt x="0" y="1083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1076"/>
                  </a:lnTo>
                  <a:close/>
                </a:path>
              </a:pathLst>
            </a:custGeom>
            <a:solidFill>
              <a:srgbClr val="5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3" name="Freeform 107"/>
            <p:cNvSpPr>
              <a:spLocks/>
            </p:cNvSpPr>
            <p:nvPr/>
          </p:nvSpPr>
          <p:spPr bwMode="auto">
            <a:xfrm>
              <a:off x="3528" y="1757"/>
              <a:ext cx="12" cy="1083"/>
            </a:xfrm>
            <a:custGeom>
              <a:avLst/>
              <a:gdLst/>
              <a:ahLst/>
              <a:cxnLst>
                <a:cxn ang="0">
                  <a:pos x="12" y="1077"/>
                </a:cxn>
                <a:cxn ang="0">
                  <a:pos x="0" y="1083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077"/>
                </a:cxn>
              </a:cxnLst>
              <a:rect l="0" t="0" r="r" b="b"/>
              <a:pathLst>
                <a:path w="12" h="1083">
                  <a:moveTo>
                    <a:pt x="12" y="1077"/>
                  </a:moveTo>
                  <a:lnTo>
                    <a:pt x="0" y="1083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077"/>
                  </a:lnTo>
                  <a:close/>
                </a:path>
              </a:pathLst>
            </a:custGeom>
            <a:solidFill>
              <a:srgbClr val="5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4" name="Freeform 108"/>
            <p:cNvSpPr>
              <a:spLocks/>
            </p:cNvSpPr>
            <p:nvPr/>
          </p:nvSpPr>
          <p:spPr bwMode="auto">
            <a:xfrm>
              <a:off x="3510" y="1763"/>
              <a:ext cx="18" cy="1083"/>
            </a:xfrm>
            <a:custGeom>
              <a:avLst/>
              <a:gdLst/>
              <a:ahLst/>
              <a:cxnLst>
                <a:cxn ang="0">
                  <a:pos x="18" y="1077"/>
                </a:cxn>
                <a:cxn ang="0">
                  <a:pos x="0" y="1083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077"/>
                </a:cxn>
              </a:cxnLst>
              <a:rect l="0" t="0" r="r" b="b"/>
              <a:pathLst>
                <a:path w="18" h="1083">
                  <a:moveTo>
                    <a:pt x="18" y="1077"/>
                  </a:moveTo>
                  <a:lnTo>
                    <a:pt x="0" y="1083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077"/>
                  </a:lnTo>
                  <a:close/>
                </a:path>
              </a:pathLst>
            </a:custGeom>
            <a:solidFill>
              <a:srgbClr val="6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5" name="Freeform 109"/>
            <p:cNvSpPr>
              <a:spLocks/>
            </p:cNvSpPr>
            <p:nvPr/>
          </p:nvSpPr>
          <p:spPr bwMode="auto">
            <a:xfrm>
              <a:off x="3486" y="1769"/>
              <a:ext cx="24" cy="1083"/>
            </a:xfrm>
            <a:custGeom>
              <a:avLst/>
              <a:gdLst/>
              <a:ahLst/>
              <a:cxnLst>
                <a:cxn ang="0">
                  <a:pos x="24" y="1077"/>
                </a:cxn>
                <a:cxn ang="0">
                  <a:pos x="0" y="1083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077"/>
                </a:cxn>
              </a:cxnLst>
              <a:rect l="0" t="0" r="r" b="b"/>
              <a:pathLst>
                <a:path w="24" h="1083">
                  <a:moveTo>
                    <a:pt x="24" y="1077"/>
                  </a:moveTo>
                  <a:lnTo>
                    <a:pt x="0" y="1083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077"/>
                  </a:lnTo>
                  <a:close/>
                </a:path>
              </a:pathLst>
            </a:custGeom>
            <a:solidFill>
              <a:srgbClr val="67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6" name="Rectangle 110"/>
            <p:cNvSpPr>
              <a:spLocks noChangeArrowheads="1"/>
            </p:cNvSpPr>
            <p:nvPr/>
          </p:nvSpPr>
          <p:spPr bwMode="auto">
            <a:xfrm>
              <a:off x="3462" y="1775"/>
              <a:ext cx="24" cy="1077"/>
            </a:xfrm>
            <a:prstGeom prst="rect">
              <a:avLst/>
            </a:prstGeom>
            <a:solidFill>
              <a:srgbClr val="6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7" name="Freeform 111"/>
            <p:cNvSpPr>
              <a:spLocks/>
            </p:cNvSpPr>
            <p:nvPr/>
          </p:nvSpPr>
          <p:spPr bwMode="auto">
            <a:xfrm>
              <a:off x="3438" y="1775"/>
              <a:ext cx="24" cy="1083"/>
            </a:xfrm>
            <a:custGeom>
              <a:avLst/>
              <a:gdLst/>
              <a:ahLst/>
              <a:cxnLst>
                <a:cxn ang="0">
                  <a:pos x="24" y="1077"/>
                </a:cxn>
                <a:cxn ang="0">
                  <a:pos x="0" y="1083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077"/>
                </a:cxn>
              </a:cxnLst>
              <a:rect l="0" t="0" r="r" b="b"/>
              <a:pathLst>
                <a:path w="24" h="1083">
                  <a:moveTo>
                    <a:pt x="24" y="1077"/>
                  </a:moveTo>
                  <a:lnTo>
                    <a:pt x="0" y="1083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077"/>
                  </a:lnTo>
                  <a:close/>
                </a:path>
              </a:pathLst>
            </a:custGeom>
            <a:solidFill>
              <a:srgbClr val="71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8" name="Rectangle 112"/>
            <p:cNvSpPr>
              <a:spLocks noChangeArrowheads="1"/>
            </p:cNvSpPr>
            <p:nvPr/>
          </p:nvSpPr>
          <p:spPr bwMode="auto">
            <a:xfrm>
              <a:off x="3402" y="1781"/>
              <a:ext cx="36" cy="1077"/>
            </a:xfrm>
            <a:prstGeom prst="rect">
              <a:avLst/>
            </a:prstGeom>
            <a:solidFill>
              <a:srgbClr val="7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09" name="Rectangle 113"/>
            <p:cNvSpPr>
              <a:spLocks noChangeArrowheads="1"/>
            </p:cNvSpPr>
            <p:nvPr/>
          </p:nvSpPr>
          <p:spPr bwMode="auto">
            <a:xfrm>
              <a:off x="3377" y="1781"/>
              <a:ext cx="25" cy="1077"/>
            </a:xfrm>
            <a:prstGeom prst="rect">
              <a:avLst/>
            </a:prstGeom>
            <a:solidFill>
              <a:srgbClr val="7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0" name="Rectangle 114"/>
            <p:cNvSpPr>
              <a:spLocks noChangeArrowheads="1"/>
            </p:cNvSpPr>
            <p:nvPr/>
          </p:nvSpPr>
          <p:spPr bwMode="auto">
            <a:xfrm>
              <a:off x="3359" y="1781"/>
              <a:ext cx="18" cy="1077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1" name="Freeform 115"/>
            <p:cNvSpPr>
              <a:spLocks/>
            </p:cNvSpPr>
            <p:nvPr/>
          </p:nvSpPr>
          <p:spPr bwMode="auto">
            <a:xfrm>
              <a:off x="3341" y="1775"/>
              <a:ext cx="18" cy="1083"/>
            </a:xfrm>
            <a:custGeom>
              <a:avLst/>
              <a:gdLst/>
              <a:ahLst/>
              <a:cxnLst>
                <a:cxn ang="0">
                  <a:pos x="18" y="1083"/>
                </a:cxn>
                <a:cxn ang="0">
                  <a:pos x="0" y="1077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083"/>
                </a:cxn>
              </a:cxnLst>
              <a:rect l="0" t="0" r="r" b="b"/>
              <a:pathLst>
                <a:path w="18" h="1083">
                  <a:moveTo>
                    <a:pt x="18" y="1083"/>
                  </a:moveTo>
                  <a:lnTo>
                    <a:pt x="0" y="1077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083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2" name="Freeform 116"/>
            <p:cNvSpPr>
              <a:spLocks/>
            </p:cNvSpPr>
            <p:nvPr/>
          </p:nvSpPr>
          <p:spPr bwMode="auto">
            <a:xfrm>
              <a:off x="3335" y="1769"/>
              <a:ext cx="6" cy="1083"/>
            </a:xfrm>
            <a:custGeom>
              <a:avLst/>
              <a:gdLst/>
              <a:ahLst/>
              <a:cxnLst>
                <a:cxn ang="0">
                  <a:pos x="6" y="1083"/>
                </a:cxn>
                <a:cxn ang="0">
                  <a:pos x="0" y="1077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083"/>
                </a:cxn>
              </a:cxnLst>
              <a:rect l="0" t="0" r="r" b="b"/>
              <a:pathLst>
                <a:path w="6" h="1083">
                  <a:moveTo>
                    <a:pt x="6" y="1083"/>
                  </a:moveTo>
                  <a:lnTo>
                    <a:pt x="0" y="1077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083"/>
                  </a:lnTo>
                  <a:close/>
                </a:path>
              </a:pathLst>
            </a:custGeom>
            <a:solidFill>
              <a:srgbClr val="7B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3" name="Freeform 117"/>
            <p:cNvSpPr>
              <a:spLocks/>
            </p:cNvSpPr>
            <p:nvPr/>
          </p:nvSpPr>
          <p:spPr bwMode="auto">
            <a:xfrm>
              <a:off x="3329" y="1763"/>
              <a:ext cx="6" cy="1083"/>
            </a:xfrm>
            <a:custGeom>
              <a:avLst/>
              <a:gdLst/>
              <a:ahLst/>
              <a:cxnLst>
                <a:cxn ang="0">
                  <a:pos x="6" y="1083"/>
                </a:cxn>
                <a:cxn ang="0">
                  <a:pos x="0" y="1077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083"/>
                </a:cxn>
              </a:cxnLst>
              <a:rect l="0" t="0" r="r" b="b"/>
              <a:pathLst>
                <a:path w="6" h="1083">
                  <a:moveTo>
                    <a:pt x="6" y="1083"/>
                  </a:moveTo>
                  <a:lnTo>
                    <a:pt x="0" y="1077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083"/>
                  </a:lnTo>
                  <a:close/>
                </a:path>
              </a:pathLst>
            </a:custGeom>
            <a:solidFill>
              <a:srgbClr val="76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4" name="Freeform 118"/>
            <p:cNvSpPr>
              <a:spLocks/>
            </p:cNvSpPr>
            <p:nvPr/>
          </p:nvSpPr>
          <p:spPr bwMode="auto">
            <a:xfrm>
              <a:off x="3329" y="1733"/>
              <a:ext cx="217" cy="48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7" y="0"/>
                </a:cxn>
                <a:cxn ang="0">
                  <a:pos x="205" y="6"/>
                </a:cxn>
                <a:cxn ang="0">
                  <a:pos x="217" y="12"/>
                </a:cxn>
                <a:cxn ang="0">
                  <a:pos x="217" y="18"/>
                </a:cxn>
                <a:cxn ang="0">
                  <a:pos x="211" y="24"/>
                </a:cxn>
                <a:cxn ang="0">
                  <a:pos x="199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3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6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60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7" h="48">
                  <a:moveTo>
                    <a:pt x="145" y="0"/>
                  </a:moveTo>
                  <a:lnTo>
                    <a:pt x="169" y="0"/>
                  </a:lnTo>
                  <a:lnTo>
                    <a:pt x="187" y="0"/>
                  </a:lnTo>
                  <a:lnTo>
                    <a:pt x="205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24"/>
                  </a:lnTo>
                  <a:lnTo>
                    <a:pt x="199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3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60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5" name="Freeform 119"/>
            <p:cNvSpPr>
              <a:spLocks/>
            </p:cNvSpPr>
            <p:nvPr/>
          </p:nvSpPr>
          <p:spPr bwMode="auto">
            <a:xfrm>
              <a:off x="3329" y="2827"/>
              <a:ext cx="217" cy="31"/>
            </a:xfrm>
            <a:custGeom>
              <a:avLst/>
              <a:gdLst/>
              <a:ahLst/>
              <a:cxnLst>
                <a:cxn ang="0">
                  <a:pos x="217" y="0"/>
                </a:cxn>
                <a:cxn ang="0">
                  <a:pos x="211" y="7"/>
                </a:cxn>
                <a:cxn ang="0">
                  <a:pos x="199" y="13"/>
                </a:cxn>
                <a:cxn ang="0">
                  <a:pos x="181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9" y="31"/>
                </a:cxn>
                <a:cxn ang="0">
                  <a:pos x="73" y="31"/>
                </a:cxn>
                <a:cxn ang="0">
                  <a:pos x="48" y="31"/>
                </a:cxn>
                <a:cxn ang="0">
                  <a:pos x="30" y="31"/>
                </a:cxn>
                <a:cxn ang="0">
                  <a:pos x="12" y="25"/>
                </a:cxn>
                <a:cxn ang="0">
                  <a:pos x="6" y="19"/>
                </a:cxn>
                <a:cxn ang="0">
                  <a:pos x="0" y="13"/>
                </a:cxn>
              </a:cxnLst>
              <a:rect l="0" t="0" r="r" b="b"/>
              <a:pathLst>
                <a:path w="217" h="31">
                  <a:moveTo>
                    <a:pt x="217" y="0"/>
                  </a:moveTo>
                  <a:lnTo>
                    <a:pt x="211" y="7"/>
                  </a:lnTo>
                  <a:lnTo>
                    <a:pt x="199" y="13"/>
                  </a:lnTo>
                  <a:lnTo>
                    <a:pt x="181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9" y="31"/>
                  </a:lnTo>
                  <a:lnTo>
                    <a:pt x="73" y="31"/>
                  </a:lnTo>
                  <a:lnTo>
                    <a:pt x="48" y="31"/>
                  </a:lnTo>
                  <a:lnTo>
                    <a:pt x="30" y="31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6" name="Freeform 120"/>
            <p:cNvSpPr>
              <a:spLocks/>
            </p:cNvSpPr>
            <p:nvPr/>
          </p:nvSpPr>
          <p:spPr bwMode="auto">
            <a:xfrm>
              <a:off x="3329" y="1733"/>
              <a:ext cx="217" cy="48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7" y="0"/>
                </a:cxn>
                <a:cxn ang="0">
                  <a:pos x="205" y="6"/>
                </a:cxn>
                <a:cxn ang="0">
                  <a:pos x="217" y="12"/>
                </a:cxn>
                <a:cxn ang="0">
                  <a:pos x="217" y="18"/>
                </a:cxn>
                <a:cxn ang="0">
                  <a:pos x="211" y="24"/>
                </a:cxn>
                <a:cxn ang="0">
                  <a:pos x="199" y="30"/>
                </a:cxn>
                <a:cxn ang="0">
                  <a:pos x="181" y="36"/>
                </a:cxn>
                <a:cxn ang="0">
                  <a:pos x="157" y="42"/>
                </a:cxn>
                <a:cxn ang="0">
                  <a:pos x="133" y="42"/>
                </a:cxn>
                <a:cxn ang="0">
                  <a:pos x="109" y="48"/>
                </a:cxn>
                <a:cxn ang="0">
                  <a:pos x="73" y="48"/>
                </a:cxn>
                <a:cxn ang="0">
                  <a:pos x="48" y="48"/>
                </a:cxn>
                <a:cxn ang="0">
                  <a:pos x="30" y="48"/>
                </a:cxn>
                <a:cxn ang="0">
                  <a:pos x="12" y="42"/>
                </a:cxn>
                <a:cxn ang="0">
                  <a:pos x="6" y="36"/>
                </a:cxn>
                <a:cxn ang="0">
                  <a:pos x="0" y="30"/>
                </a:cxn>
                <a:cxn ang="0">
                  <a:pos x="6" y="24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60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7" h="48">
                  <a:moveTo>
                    <a:pt x="145" y="0"/>
                  </a:moveTo>
                  <a:lnTo>
                    <a:pt x="169" y="0"/>
                  </a:lnTo>
                  <a:lnTo>
                    <a:pt x="187" y="0"/>
                  </a:lnTo>
                  <a:lnTo>
                    <a:pt x="205" y="6"/>
                  </a:lnTo>
                  <a:lnTo>
                    <a:pt x="217" y="12"/>
                  </a:lnTo>
                  <a:lnTo>
                    <a:pt x="217" y="18"/>
                  </a:lnTo>
                  <a:lnTo>
                    <a:pt x="211" y="24"/>
                  </a:lnTo>
                  <a:lnTo>
                    <a:pt x="199" y="30"/>
                  </a:lnTo>
                  <a:lnTo>
                    <a:pt x="181" y="36"/>
                  </a:lnTo>
                  <a:lnTo>
                    <a:pt x="157" y="42"/>
                  </a:lnTo>
                  <a:lnTo>
                    <a:pt x="133" y="42"/>
                  </a:lnTo>
                  <a:lnTo>
                    <a:pt x="109" y="48"/>
                  </a:lnTo>
                  <a:lnTo>
                    <a:pt x="73" y="48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60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7" name="Line 121"/>
            <p:cNvSpPr>
              <a:spLocks noChangeShapeType="1"/>
            </p:cNvSpPr>
            <p:nvPr/>
          </p:nvSpPr>
          <p:spPr bwMode="auto">
            <a:xfrm flipV="1">
              <a:off x="3546" y="1751"/>
              <a:ext cx="0" cy="1076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8" name="Line 122"/>
            <p:cNvSpPr>
              <a:spLocks noChangeShapeType="1"/>
            </p:cNvSpPr>
            <p:nvPr/>
          </p:nvSpPr>
          <p:spPr bwMode="auto">
            <a:xfrm flipV="1">
              <a:off x="3329" y="1763"/>
              <a:ext cx="0" cy="1077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19" name="Freeform 123"/>
            <p:cNvSpPr>
              <a:spLocks/>
            </p:cNvSpPr>
            <p:nvPr/>
          </p:nvSpPr>
          <p:spPr bwMode="auto">
            <a:xfrm>
              <a:off x="3836" y="2809"/>
              <a:ext cx="211" cy="49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5"/>
                </a:cxn>
                <a:cxn ang="0">
                  <a:pos x="193" y="31"/>
                </a:cxn>
                <a:cxn ang="0">
                  <a:pos x="181" y="37"/>
                </a:cxn>
                <a:cxn ang="0">
                  <a:pos x="157" y="43"/>
                </a:cxn>
                <a:cxn ang="0">
                  <a:pos x="133" y="43"/>
                </a:cxn>
                <a:cxn ang="0">
                  <a:pos x="109" y="49"/>
                </a:cxn>
                <a:cxn ang="0">
                  <a:pos x="73" y="49"/>
                </a:cxn>
                <a:cxn ang="0">
                  <a:pos x="48" y="49"/>
                </a:cxn>
                <a:cxn ang="0">
                  <a:pos x="30" y="49"/>
                </a:cxn>
                <a:cxn ang="0">
                  <a:pos x="12" y="43"/>
                </a:cxn>
                <a:cxn ang="0">
                  <a:pos x="0" y="37"/>
                </a:cxn>
                <a:cxn ang="0">
                  <a:pos x="0" y="31"/>
                </a:cxn>
                <a:cxn ang="0">
                  <a:pos x="6" y="25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55" y="6"/>
                </a:cxn>
                <a:cxn ang="0">
                  <a:pos x="79" y="6"/>
                </a:cxn>
                <a:cxn ang="0">
                  <a:pos x="109" y="0"/>
                </a:cxn>
                <a:cxn ang="0">
                  <a:pos x="139" y="0"/>
                </a:cxn>
              </a:cxnLst>
              <a:rect l="0" t="0" r="r" b="b"/>
              <a:pathLst>
                <a:path w="211" h="49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5"/>
                  </a:lnTo>
                  <a:lnTo>
                    <a:pt x="193" y="31"/>
                  </a:lnTo>
                  <a:lnTo>
                    <a:pt x="181" y="37"/>
                  </a:lnTo>
                  <a:lnTo>
                    <a:pt x="157" y="43"/>
                  </a:lnTo>
                  <a:lnTo>
                    <a:pt x="133" y="43"/>
                  </a:lnTo>
                  <a:lnTo>
                    <a:pt x="109" y="49"/>
                  </a:lnTo>
                  <a:lnTo>
                    <a:pt x="73" y="49"/>
                  </a:lnTo>
                  <a:lnTo>
                    <a:pt x="48" y="49"/>
                  </a:lnTo>
                  <a:lnTo>
                    <a:pt x="30" y="49"/>
                  </a:lnTo>
                  <a:lnTo>
                    <a:pt x="1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6" y="25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55" y="6"/>
                  </a:lnTo>
                  <a:lnTo>
                    <a:pt x="79" y="6"/>
                  </a:lnTo>
                  <a:lnTo>
                    <a:pt x="10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73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0" name="Freeform 124"/>
            <p:cNvSpPr>
              <a:spLocks/>
            </p:cNvSpPr>
            <p:nvPr/>
          </p:nvSpPr>
          <p:spPr bwMode="auto">
            <a:xfrm>
              <a:off x="3836" y="2809"/>
              <a:ext cx="211" cy="49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199" y="6"/>
                </a:cxn>
                <a:cxn ang="0">
                  <a:pos x="211" y="12"/>
                </a:cxn>
                <a:cxn ang="0">
                  <a:pos x="211" y="18"/>
                </a:cxn>
                <a:cxn ang="0">
                  <a:pos x="205" y="25"/>
                </a:cxn>
                <a:cxn ang="0">
                  <a:pos x="193" y="31"/>
                </a:cxn>
                <a:cxn ang="0">
                  <a:pos x="181" y="37"/>
                </a:cxn>
                <a:cxn ang="0">
                  <a:pos x="157" y="43"/>
                </a:cxn>
                <a:cxn ang="0">
                  <a:pos x="133" y="43"/>
                </a:cxn>
                <a:cxn ang="0">
                  <a:pos x="109" y="49"/>
                </a:cxn>
                <a:cxn ang="0">
                  <a:pos x="73" y="49"/>
                </a:cxn>
                <a:cxn ang="0">
                  <a:pos x="48" y="49"/>
                </a:cxn>
                <a:cxn ang="0">
                  <a:pos x="30" y="49"/>
                </a:cxn>
                <a:cxn ang="0">
                  <a:pos x="12" y="43"/>
                </a:cxn>
                <a:cxn ang="0">
                  <a:pos x="0" y="37"/>
                </a:cxn>
                <a:cxn ang="0">
                  <a:pos x="0" y="31"/>
                </a:cxn>
                <a:cxn ang="0">
                  <a:pos x="6" y="25"/>
                </a:cxn>
                <a:cxn ang="0">
                  <a:pos x="18" y="18"/>
                </a:cxn>
                <a:cxn ang="0">
                  <a:pos x="36" y="12"/>
                </a:cxn>
                <a:cxn ang="0">
                  <a:pos x="55" y="6"/>
                </a:cxn>
                <a:cxn ang="0">
                  <a:pos x="79" y="6"/>
                </a:cxn>
                <a:cxn ang="0">
                  <a:pos x="109" y="0"/>
                </a:cxn>
                <a:cxn ang="0">
                  <a:pos x="139" y="0"/>
                </a:cxn>
              </a:cxnLst>
              <a:rect l="0" t="0" r="r" b="b"/>
              <a:pathLst>
                <a:path w="211" h="49">
                  <a:moveTo>
                    <a:pt x="139" y="0"/>
                  </a:moveTo>
                  <a:lnTo>
                    <a:pt x="163" y="0"/>
                  </a:lnTo>
                  <a:lnTo>
                    <a:pt x="181" y="0"/>
                  </a:lnTo>
                  <a:lnTo>
                    <a:pt x="199" y="6"/>
                  </a:lnTo>
                  <a:lnTo>
                    <a:pt x="211" y="12"/>
                  </a:lnTo>
                  <a:lnTo>
                    <a:pt x="211" y="18"/>
                  </a:lnTo>
                  <a:lnTo>
                    <a:pt x="205" y="25"/>
                  </a:lnTo>
                  <a:lnTo>
                    <a:pt x="193" y="31"/>
                  </a:lnTo>
                  <a:lnTo>
                    <a:pt x="181" y="37"/>
                  </a:lnTo>
                  <a:lnTo>
                    <a:pt x="157" y="43"/>
                  </a:lnTo>
                  <a:lnTo>
                    <a:pt x="133" y="43"/>
                  </a:lnTo>
                  <a:lnTo>
                    <a:pt x="109" y="49"/>
                  </a:lnTo>
                  <a:lnTo>
                    <a:pt x="73" y="49"/>
                  </a:lnTo>
                  <a:lnTo>
                    <a:pt x="48" y="49"/>
                  </a:lnTo>
                  <a:lnTo>
                    <a:pt x="30" y="49"/>
                  </a:lnTo>
                  <a:lnTo>
                    <a:pt x="1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6" y="25"/>
                  </a:lnTo>
                  <a:lnTo>
                    <a:pt x="18" y="18"/>
                  </a:lnTo>
                  <a:lnTo>
                    <a:pt x="36" y="12"/>
                  </a:lnTo>
                  <a:lnTo>
                    <a:pt x="55" y="6"/>
                  </a:lnTo>
                  <a:lnTo>
                    <a:pt x="79" y="6"/>
                  </a:lnTo>
                  <a:lnTo>
                    <a:pt x="109" y="0"/>
                  </a:lnTo>
                  <a:lnTo>
                    <a:pt x="139" y="0"/>
                  </a:lnTo>
                  <a:close/>
                </a:path>
              </a:pathLst>
            </a:custGeom>
            <a:noFill/>
            <a:ln w="9525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1" name="Freeform 125"/>
            <p:cNvSpPr>
              <a:spLocks/>
            </p:cNvSpPr>
            <p:nvPr/>
          </p:nvSpPr>
          <p:spPr bwMode="auto">
            <a:xfrm>
              <a:off x="4247" y="1794"/>
              <a:ext cx="6" cy="1040"/>
            </a:xfrm>
            <a:custGeom>
              <a:avLst/>
              <a:gdLst/>
              <a:ahLst/>
              <a:cxnLst>
                <a:cxn ang="0">
                  <a:pos x="6" y="1033"/>
                </a:cxn>
                <a:cxn ang="0">
                  <a:pos x="0" y="104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1033"/>
                </a:cxn>
              </a:cxnLst>
              <a:rect l="0" t="0" r="r" b="b"/>
              <a:pathLst>
                <a:path w="6" h="1040">
                  <a:moveTo>
                    <a:pt x="6" y="1033"/>
                  </a:moveTo>
                  <a:lnTo>
                    <a:pt x="0" y="1040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1033"/>
                  </a:lnTo>
                  <a:close/>
                </a:path>
              </a:pathLst>
            </a:custGeom>
            <a:solidFill>
              <a:srgbClr val="59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2" name="Freeform 126"/>
            <p:cNvSpPr>
              <a:spLocks/>
            </p:cNvSpPr>
            <p:nvPr/>
          </p:nvSpPr>
          <p:spPr bwMode="auto">
            <a:xfrm>
              <a:off x="4235" y="1800"/>
              <a:ext cx="12" cy="1040"/>
            </a:xfrm>
            <a:custGeom>
              <a:avLst/>
              <a:gdLst/>
              <a:ahLst/>
              <a:cxnLst>
                <a:cxn ang="0">
                  <a:pos x="12" y="1034"/>
                </a:cxn>
                <a:cxn ang="0">
                  <a:pos x="0" y="1040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1034"/>
                </a:cxn>
              </a:cxnLst>
              <a:rect l="0" t="0" r="r" b="b"/>
              <a:pathLst>
                <a:path w="12" h="1040">
                  <a:moveTo>
                    <a:pt x="12" y="1034"/>
                  </a:moveTo>
                  <a:lnTo>
                    <a:pt x="0" y="104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1034"/>
                  </a:lnTo>
                  <a:close/>
                </a:path>
              </a:pathLst>
            </a:custGeom>
            <a:solidFill>
              <a:srgbClr val="5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3" name="Freeform 127"/>
            <p:cNvSpPr>
              <a:spLocks/>
            </p:cNvSpPr>
            <p:nvPr/>
          </p:nvSpPr>
          <p:spPr bwMode="auto">
            <a:xfrm>
              <a:off x="4217" y="1806"/>
              <a:ext cx="18" cy="1040"/>
            </a:xfrm>
            <a:custGeom>
              <a:avLst/>
              <a:gdLst/>
              <a:ahLst/>
              <a:cxnLst>
                <a:cxn ang="0">
                  <a:pos x="18" y="1034"/>
                </a:cxn>
                <a:cxn ang="0">
                  <a:pos x="0" y="1040"/>
                </a:cxn>
                <a:cxn ang="0">
                  <a:pos x="0" y="6"/>
                </a:cxn>
                <a:cxn ang="0">
                  <a:pos x="18" y="0"/>
                </a:cxn>
                <a:cxn ang="0">
                  <a:pos x="18" y="1034"/>
                </a:cxn>
              </a:cxnLst>
              <a:rect l="0" t="0" r="r" b="b"/>
              <a:pathLst>
                <a:path w="18" h="1040">
                  <a:moveTo>
                    <a:pt x="18" y="1034"/>
                  </a:moveTo>
                  <a:lnTo>
                    <a:pt x="0" y="1040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1034"/>
                  </a:lnTo>
                  <a:close/>
                </a:path>
              </a:pathLst>
            </a:custGeom>
            <a:solidFill>
              <a:srgbClr val="6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4" name="Freeform 128"/>
            <p:cNvSpPr>
              <a:spLocks/>
            </p:cNvSpPr>
            <p:nvPr/>
          </p:nvSpPr>
          <p:spPr bwMode="auto">
            <a:xfrm>
              <a:off x="4192" y="1812"/>
              <a:ext cx="25" cy="1040"/>
            </a:xfrm>
            <a:custGeom>
              <a:avLst/>
              <a:gdLst/>
              <a:ahLst/>
              <a:cxnLst>
                <a:cxn ang="0">
                  <a:pos x="25" y="1034"/>
                </a:cxn>
                <a:cxn ang="0">
                  <a:pos x="0" y="1040"/>
                </a:cxn>
                <a:cxn ang="0">
                  <a:pos x="0" y="6"/>
                </a:cxn>
                <a:cxn ang="0">
                  <a:pos x="25" y="0"/>
                </a:cxn>
                <a:cxn ang="0">
                  <a:pos x="25" y="1034"/>
                </a:cxn>
              </a:cxnLst>
              <a:rect l="0" t="0" r="r" b="b"/>
              <a:pathLst>
                <a:path w="25" h="1040">
                  <a:moveTo>
                    <a:pt x="25" y="1034"/>
                  </a:moveTo>
                  <a:lnTo>
                    <a:pt x="0" y="1040"/>
                  </a:lnTo>
                  <a:lnTo>
                    <a:pt x="0" y="6"/>
                  </a:lnTo>
                  <a:lnTo>
                    <a:pt x="25" y="0"/>
                  </a:lnTo>
                  <a:lnTo>
                    <a:pt x="25" y="1034"/>
                  </a:lnTo>
                  <a:close/>
                </a:path>
              </a:pathLst>
            </a:custGeom>
            <a:solidFill>
              <a:srgbClr val="67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5" name="Freeform 129"/>
            <p:cNvSpPr>
              <a:spLocks/>
            </p:cNvSpPr>
            <p:nvPr/>
          </p:nvSpPr>
          <p:spPr bwMode="auto">
            <a:xfrm>
              <a:off x="4168" y="1818"/>
              <a:ext cx="24" cy="1034"/>
            </a:xfrm>
            <a:custGeom>
              <a:avLst/>
              <a:gdLst/>
              <a:ahLst/>
              <a:cxnLst>
                <a:cxn ang="0">
                  <a:pos x="24" y="1034"/>
                </a:cxn>
                <a:cxn ang="0">
                  <a:pos x="0" y="1034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034"/>
                </a:cxn>
              </a:cxnLst>
              <a:rect l="0" t="0" r="r" b="b"/>
              <a:pathLst>
                <a:path w="24" h="1034">
                  <a:moveTo>
                    <a:pt x="24" y="1034"/>
                  </a:moveTo>
                  <a:lnTo>
                    <a:pt x="0" y="1034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034"/>
                  </a:lnTo>
                  <a:close/>
                </a:path>
              </a:pathLst>
            </a:custGeom>
            <a:solidFill>
              <a:srgbClr val="6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6" name="Freeform 130"/>
            <p:cNvSpPr>
              <a:spLocks/>
            </p:cNvSpPr>
            <p:nvPr/>
          </p:nvSpPr>
          <p:spPr bwMode="auto">
            <a:xfrm>
              <a:off x="4144" y="1824"/>
              <a:ext cx="24" cy="1034"/>
            </a:xfrm>
            <a:custGeom>
              <a:avLst/>
              <a:gdLst/>
              <a:ahLst/>
              <a:cxnLst>
                <a:cxn ang="0">
                  <a:pos x="24" y="1028"/>
                </a:cxn>
                <a:cxn ang="0">
                  <a:pos x="0" y="1034"/>
                </a:cxn>
                <a:cxn ang="0">
                  <a:pos x="0" y="6"/>
                </a:cxn>
                <a:cxn ang="0">
                  <a:pos x="24" y="0"/>
                </a:cxn>
                <a:cxn ang="0">
                  <a:pos x="24" y="1028"/>
                </a:cxn>
              </a:cxnLst>
              <a:rect l="0" t="0" r="r" b="b"/>
              <a:pathLst>
                <a:path w="24" h="1034">
                  <a:moveTo>
                    <a:pt x="24" y="1028"/>
                  </a:moveTo>
                  <a:lnTo>
                    <a:pt x="0" y="1034"/>
                  </a:lnTo>
                  <a:lnTo>
                    <a:pt x="0" y="6"/>
                  </a:lnTo>
                  <a:lnTo>
                    <a:pt x="24" y="0"/>
                  </a:lnTo>
                  <a:lnTo>
                    <a:pt x="24" y="1028"/>
                  </a:lnTo>
                  <a:close/>
                </a:path>
              </a:pathLst>
            </a:custGeom>
            <a:solidFill>
              <a:srgbClr val="71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7" name="Rectangle 131"/>
            <p:cNvSpPr>
              <a:spLocks noChangeArrowheads="1"/>
            </p:cNvSpPr>
            <p:nvPr/>
          </p:nvSpPr>
          <p:spPr bwMode="auto">
            <a:xfrm>
              <a:off x="4108" y="1830"/>
              <a:ext cx="36" cy="1028"/>
            </a:xfrm>
            <a:prstGeom prst="rect">
              <a:avLst/>
            </a:prstGeom>
            <a:solidFill>
              <a:srgbClr val="7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8" name="Rectangle 132"/>
            <p:cNvSpPr>
              <a:spLocks noChangeArrowheads="1"/>
            </p:cNvSpPr>
            <p:nvPr/>
          </p:nvSpPr>
          <p:spPr bwMode="auto">
            <a:xfrm>
              <a:off x="4084" y="1830"/>
              <a:ext cx="24" cy="1028"/>
            </a:xfrm>
            <a:prstGeom prst="rect">
              <a:avLst/>
            </a:prstGeom>
            <a:solidFill>
              <a:srgbClr val="7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29" name="Freeform 133"/>
            <p:cNvSpPr>
              <a:spLocks/>
            </p:cNvSpPr>
            <p:nvPr/>
          </p:nvSpPr>
          <p:spPr bwMode="auto">
            <a:xfrm>
              <a:off x="4066" y="1824"/>
              <a:ext cx="18" cy="1034"/>
            </a:xfrm>
            <a:custGeom>
              <a:avLst/>
              <a:gdLst/>
              <a:ahLst/>
              <a:cxnLst>
                <a:cxn ang="0">
                  <a:pos x="18" y="1034"/>
                </a:cxn>
                <a:cxn ang="0">
                  <a:pos x="0" y="1034"/>
                </a:cxn>
                <a:cxn ang="0">
                  <a:pos x="0" y="0"/>
                </a:cxn>
                <a:cxn ang="0">
                  <a:pos x="18" y="6"/>
                </a:cxn>
                <a:cxn ang="0">
                  <a:pos x="18" y="1034"/>
                </a:cxn>
              </a:cxnLst>
              <a:rect l="0" t="0" r="r" b="b"/>
              <a:pathLst>
                <a:path w="18" h="1034">
                  <a:moveTo>
                    <a:pt x="18" y="1034"/>
                  </a:moveTo>
                  <a:lnTo>
                    <a:pt x="0" y="1034"/>
                  </a:lnTo>
                  <a:lnTo>
                    <a:pt x="0" y="0"/>
                  </a:lnTo>
                  <a:lnTo>
                    <a:pt x="18" y="6"/>
                  </a:lnTo>
                  <a:lnTo>
                    <a:pt x="18" y="1034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0" name="Freeform 134"/>
            <p:cNvSpPr>
              <a:spLocks/>
            </p:cNvSpPr>
            <p:nvPr/>
          </p:nvSpPr>
          <p:spPr bwMode="auto">
            <a:xfrm>
              <a:off x="4047" y="1824"/>
              <a:ext cx="19" cy="1034"/>
            </a:xfrm>
            <a:custGeom>
              <a:avLst/>
              <a:gdLst/>
              <a:ahLst/>
              <a:cxnLst>
                <a:cxn ang="0">
                  <a:pos x="19" y="1034"/>
                </a:cxn>
                <a:cxn ang="0">
                  <a:pos x="0" y="1028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1034"/>
                </a:cxn>
              </a:cxnLst>
              <a:rect l="0" t="0" r="r" b="b"/>
              <a:pathLst>
                <a:path w="19" h="1034">
                  <a:moveTo>
                    <a:pt x="19" y="1034"/>
                  </a:moveTo>
                  <a:lnTo>
                    <a:pt x="0" y="1028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034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1" name="Freeform 135"/>
            <p:cNvSpPr>
              <a:spLocks/>
            </p:cNvSpPr>
            <p:nvPr/>
          </p:nvSpPr>
          <p:spPr bwMode="auto">
            <a:xfrm>
              <a:off x="4041" y="1818"/>
              <a:ext cx="6" cy="1034"/>
            </a:xfrm>
            <a:custGeom>
              <a:avLst/>
              <a:gdLst/>
              <a:ahLst/>
              <a:cxnLst>
                <a:cxn ang="0">
                  <a:pos x="6" y="1034"/>
                </a:cxn>
                <a:cxn ang="0">
                  <a:pos x="0" y="1028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034"/>
                </a:cxn>
              </a:cxnLst>
              <a:rect l="0" t="0" r="r" b="b"/>
              <a:pathLst>
                <a:path w="6" h="1034">
                  <a:moveTo>
                    <a:pt x="6" y="1034"/>
                  </a:moveTo>
                  <a:lnTo>
                    <a:pt x="0" y="1028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034"/>
                  </a:lnTo>
                  <a:close/>
                </a:path>
              </a:pathLst>
            </a:custGeom>
            <a:solidFill>
              <a:srgbClr val="7B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2" name="Freeform 136"/>
            <p:cNvSpPr>
              <a:spLocks/>
            </p:cNvSpPr>
            <p:nvPr/>
          </p:nvSpPr>
          <p:spPr bwMode="auto">
            <a:xfrm>
              <a:off x="4035" y="1812"/>
              <a:ext cx="6" cy="1034"/>
            </a:xfrm>
            <a:custGeom>
              <a:avLst/>
              <a:gdLst/>
              <a:ahLst/>
              <a:cxnLst>
                <a:cxn ang="0">
                  <a:pos x="6" y="1034"/>
                </a:cxn>
                <a:cxn ang="0">
                  <a:pos x="0" y="1028"/>
                </a:cxn>
                <a:cxn ang="0">
                  <a:pos x="0" y="0"/>
                </a:cxn>
                <a:cxn ang="0">
                  <a:pos x="6" y="6"/>
                </a:cxn>
                <a:cxn ang="0">
                  <a:pos x="6" y="1034"/>
                </a:cxn>
              </a:cxnLst>
              <a:rect l="0" t="0" r="r" b="b"/>
              <a:pathLst>
                <a:path w="6" h="1034">
                  <a:moveTo>
                    <a:pt x="6" y="1034"/>
                  </a:moveTo>
                  <a:lnTo>
                    <a:pt x="0" y="1028"/>
                  </a:lnTo>
                  <a:lnTo>
                    <a:pt x="0" y="0"/>
                  </a:lnTo>
                  <a:lnTo>
                    <a:pt x="6" y="6"/>
                  </a:lnTo>
                  <a:lnTo>
                    <a:pt x="6" y="1034"/>
                  </a:lnTo>
                  <a:close/>
                </a:path>
              </a:pathLst>
            </a:custGeom>
            <a:solidFill>
              <a:srgbClr val="76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3" name="Freeform 137"/>
            <p:cNvSpPr>
              <a:spLocks/>
            </p:cNvSpPr>
            <p:nvPr/>
          </p:nvSpPr>
          <p:spPr bwMode="auto">
            <a:xfrm>
              <a:off x="4035" y="1775"/>
              <a:ext cx="218" cy="55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8" y="0"/>
                </a:cxn>
                <a:cxn ang="0">
                  <a:pos x="206" y="6"/>
                </a:cxn>
                <a:cxn ang="0">
                  <a:pos x="212" y="12"/>
                </a:cxn>
                <a:cxn ang="0">
                  <a:pos x="218" y="19"/>
                </a:cxn>
                <a:cxn ang="0">
                  <a:pos x="212" y="25"/>
                </a:cxn>
                <a:cxn ang="0">
                  <a:pos x="200" y="31"/>
                </a:cxn>
                <a:cxn ang="0">
                  <a:pos x="182" y="37"/>
                </a:cxn>
                <a:cxn ang="0">
                  <a:pos x="157" y="43"/>
                </a:cxn>
                <a:cxn ang="0">
                  <a:pos x="133" y="49"/>
                </a:cxn>
                <a:cxn ang="0">
                  <a:pos x="109" y="55"/>
                </a:cxn>
                <a:cxn ang="0">
                  <a:pos x="73" y="55"/>
                </a:cxn>
                <a:cxn ang="0">
                  <a:pos x="49" y="55"/>
                </a:cxn>
                <a:cxn ang="0">
                  <a:pos x="31" y="49"/>
                </a:cxn>
                <a:cxn ang="0">
                  <a:pos x="12" y="49"/>
                </a:cxn>
                <a:cxn ang="0">
                  <a:pos x="6" y="43"/>
                </a:cxn>
                <a:cxn ang="0">
                  <a:pos x="0" y="37"/>
                </a:cxn>
                <a:cxn ang="0">
                  <a:pos x="6" y="25"/>
                </a:cxn>
                <a:cxn ang="0">
                  <a:pos x="19" y="19"/>
                </a:cxn>
                <a:cxn ang="0">
                  <a:pos x="37" y="12"/>
                </a:cxn>
                <a:cxn ang="0">
                  <a:pos x="61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8" h="55">
                  <a:moveTo>
                    <a:pt x="145" y="0"/>
                  </a:moveTo>
                  <a:lnTo>
                    <a:pt x="169" y="0"/>
                  </a:lnTo>
                  <a:lnTo>
                    <a:pt x="188" y="0"/>
                  </a:lnTo>
                  <a:lnTo>
                    <a:pt x="206" y="6"/>
                  </a:lnTo>
                  <a:lnTo>
                    <a:pt x="212" y="12"/>
                  </a:lnTo>
                  <a:lnTo>
                    <a:pt x="218" y="19"/>
                  </a:lnTo>
                  <a:lnTo>
                    <a:pt x="212" y="25"/>
                  </a:lnTo>
                  <a:lnTo>
                    <a:pt x="200" y="31"/>
                  </a:lnTo>
                  <a:lnTo>
                    <a:pt x="182" y="37"/>
                  </a:lnTo>
                  <a:lnTo>
                    <a:pt x="157" y="43"/>
                  </a:lnTo>
                  <a:lnTo>
                    <a:pt x="133" y="49"/>
                  </a:lnTo>
                  <a:lnTo>
                    <a:pt x="109" y="55"/>
                  </a:lnTo>
                  <a:lnTo>
                    <a:pt x="73" y="55"/>
                  </a:lnTo>
                  <a:lnTo>
                    <a:pt x="49" y="55"/>
                  </a:lnTo>
                  <a:lnTo>
                    <a:pt x="31" y="49"/>
                  </a:lnTo>
                  <a:lnTo>
                    <a:pt x="12" y="49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6" y="25"/>
                  </a:lnTo>
                  <a:lnTo>
                    <a:pt x="19" y="19"/>
                  </a:lnTo>
                  <a:lnTo>
                    <a:pt x="37" y="12"/>
                  </a:lnTo>
                  <a:lnTo>
                    <a:pt x="61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6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4" name="Freeform 138"/>
            <p:cNvSpPr>
              <a:spLocks/>
            </p:cNvSpPr>
            <p:nvPr/>
          </p:nvSpPr>
          <p:spPr bwMode="auto">
            <a:xfrm>
              <a:off x="4035" y="2827"/>
              <a:ext cx="218" cy="31"/>
            </a:xfrm>
            <a:custGeom>
              <a:avLst/>
              <a:gdLst/>
              <a:ahLst/>
              <a:cxnLst>
                <a:cxn ang="0">
                  <a:pos x="218" y="0"/>
                </a:cxn>
                <a:cxn ang="0">
                  <a:pos x="212" y="7"/>
                </a:cxn>
                <a:cxn ang="0">
                  <a:pos x="200" y="13"/>
                </a:cxn>
                <a:cxn ang="0">
                  <a:pos x="182" y="19"/>
                </a:cxn>
                <a:cxn ang="0">
                  <a:pos x="157" y="25"/>
                </a:cxn>
                <a:cxn ang="0">
                  <a:pos x="133" y="25"/>
                </a:cxn>
                <a:cxn ang="0">
                  <a:pos x="109" y="31"/>
                </a:cxn>
                <a:cxn ang="0">
                  <a:pos x="73" y="31"/>
                </a:cxn>
                <a:cxn ang="0">
                  <a:pos x="49" y="31"/>
                </a:cxn>
                <a:cxn ang="0">
                  <a:pos x="31" y="31"/>
                </a:cxn>
                <a:cxn ang="0">
                  <a:pos x="12" y="25"/>
                </a:cxn>
                <a:cxn ang="0">
                  <a:pos x="6" y="19"/>
                </a:cxn>
                <a:cxn ang="0">
                  <a:pos x="0" y="13"/>
                </a:cxn>
              </a:cxnLst>
              <a:rect l="0" t="0" r="r" b="b"/>
              <a:pathLst>
                <a:path w="218" h="31">
                  <a:moveTo>
                    <a:pt x="218" y="0"/>
                  </a:moveTo>
                  <a:lnTo>
                    <a:pt x="212" y="7"/>
                  </a:lnTo>
                  <a:lnTo>
                    <a:pt x="200" y="13"/>
                  </a:lnTo>
                  <a:lnTo>
                    <a:pt x="182" y="19"/>
                  </a:lnTo>
                  <a:lnTo>
                    <a:pt x="157" y="25"/>
                  </a:lnTo>
                  <a:lnTo>
                    <a:pt x="133" y="25"/>
                  </a:lnTo>
                  <a:lnTo>
                    <a:pt x="109" y="31"/>
                  </a:lnTo>
                  <a:lnTo>
                    <a:pt x="73" y="31"/>
                  </a:lnTo>
                  <a:lnTo>
                    <a:pt x="49" y="31"/>
                  </a:lnTo>
                  <a:lnTo>
                    <a:pt x="31" y="31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0" y="13"/>
                  </a:lnTo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5" name="Freeform 139"/>
            <p:cNvSpPr>
              <a:spLocks/>
            </p:cNvSpPr>
            <p:nvPr/>
          </p:nvSpPr>
          <p:spPr bwMode="auto">
            <a:xfrm>
              <a:off x="4035" y="1775"/>
              <a:ext cx="218" cy="55"/>
            </a:xfrm>
            <a:custGeom>
              <a:avLst/>
              <a:gdLst/>
              <a:ahLst/>
              <a:cxnLst>
                <a:cxn ang="0">
                  <a:pos x="145" y="0"/>
                </a:cxn>
                <a:cxn ang="0">
                  <a:pos x="169" y="0"/>
                </a:cxn>
                <a:cxn ang="0">
                  <a:pos x="188" y="0"/>
                </a:cxn>
                <a:cxn ang="0">
                  <a:pos x="206" y="6"/>
                </a:cxn>
                <a:cxn ang="0">
                  <a:pos x="212" y="12"/>
                </a:cxn>
                <a:cxn ang="0">
                  <a:pos x="218" y="19"/>
                </a:cxn>
                <a:cxn ang="0">
                  <a:pos x="212" y="25"/>
                </a:cxn>
                <a:cxn ang="0">
                  <a:pos x="200" y="31"/>
                </a:cxn>
                <a:cxn ang="0">
                  <a:pos x="182" y="37"/>
                </a:cxn>
                <a:cxn ang="0">
                  <a:pos x="157" y="43"/>
                </a:cxn>
                <a:cxn ang="0">
                  <a:pos x="133" y="49"/>
                </a:cxn>
                <a:cxn ang="0">
                  <a:pos x="109" y="55"/>
                </a:cxn>
                <a:cxn ang="0">
                  <a:pos x="73" y="55"/>
                </a:cxn>
                <a:cxn ang="0">
                  <a:pos x="49" y="55"/>
                </a:cxn>
                <a:cxn ang="0">
                  <a:pos x="31" y="49"/>
                </a:cxn>
                <a:cxn ang="0">
                  <a:pos x="12" y="49"/>
                </a:cxn>
                <a:cxn ang="0">
                  <a:pos x="6" y="43"/>
                </a:cxn>
                <a:cxn ang="0">
                  <a:pos x="0" y="37"/>
                </a:cxn>
                <a:cxn ang="0">
                  <a:pos x="6" y="25"/>
                </a:cxn>
                <a:cxn ang="0">
                  <a:pos x="19" y="19"/>
                </a:cxn>
                <a:cxn ang="0">
                  <a:pos x="37" y="12"/>
                </a:cxn>
                <a:cxn ang="0">
                  <a:pos x="61" y="6"/>
                </a:cxn>
                <a:cxn ang="0">
                  <a:pos x="85" y="6"/>
                </a:cxn>
                <a:cxn ang="0">
                  <a:pos x="109" y="0"/>
                </a:cxn>
                <a:cxn ang="0">
                  <a:pos x="145" y="0"/>
                </a:cxn>
              </a:cxnLst>
              <a:rect l="0" t="0" r="r" b="b"/>
              <a:pathLst>
                <a:path w="218" h="55">
                  <a:moveTo>
                    <a:pt x="145" y="0"/>
                  </a:moveTo>
                  <a:lnTo>
                    <a:pt x="169" y="0"/>
                  </a:lnTo>
                  <a:lnTo>
                    <a:pt x="188" y="0"/>
                  </a:lnTo>
                  <a:lnTo>
                    <a:pt x="206" y="6"/>
                  </a:lnTo>
                  <a:lnTo>
                    <a:pt x="212" y="12"/>
                  </a:lnTo>
                  <a:lnTo>
                    <a:pt x="218" y="19"/>
                  </a:lnTo>
                  <a:lnTo>
                    <a:pt x="212" y="25"/>
                  </a:lnTo>
                  <a:lnTo>
                    <a:pt x="200" y="31"/>
                  </a:lnTo>
                  <a:lnTo>
                    <a:pt x="182" y="37"/>
                  </a:lnTo>
                  <a:lnTo>
                    <a:pt x="157" y="43"/>
                  </a:lnTo>
                  <a:lnTo>
                    <a:pt x="133" y="49"/>
                  </a:lnTo>
                  <a:lnTo>
                    <a:pt x="109" y="55"/>
                  </a:lnTo>
                  <a:lnTo>
                    <a:pt x="73" y="55"/>
                  </a:lnTo>
                  <a:lnTo>
                    <a:pt x="49" y="55"/>
                  </a:lnTo>
                  <a:lnTo>
                    <a:pt x="31" y="49"/>
                  </a:lnTo>
                  <a:lnTo>
                    <a:pt x="12" y="49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6" y="25"/>
                  </a:lnTo>
                  <a:lnTo>
                    <a:pt x="19" y="19"/>
                  </a:lnTo>
                  <a:lnTo>
                    <a:pt x="37" y="12"/>
                  </a:lnTo>
                  <a:lnTo>
                    <a:pt x="61" y="6"/>
                  </a:lnTo>
                  <a:lnTo>
                    <a:pt x="85" y="6"/>
                  </a:lnTo>
                  <a:lnTo>
                    <a:pt x="109" y="0"/>
                  </a:lnTo>
                  <a:lnTo>
                    <a:pt x="145" y="0"/>
                  </a:lnTo>
                  <a:close/>
                </a:path>
              </a:pathLst>
            </a:custGeom>
            <a:noFill/>
            <a:ln w="9525">
              <a:solidFill>
                <a:srgbClr val="3333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6" name="Line 140"/>
            <p:cNvSpPr>
              <a:spLocks noChangeShapeType="1"/>
            </p:cNvSpPr>
            <p:nvPr/>
          </p:nvSpPr>
          <p:spPr bwMode="auto">
            <a:xfrm flipV="1">
              <a:off x="4253" y="1794"/>
              <a:ext cx="0" cy="1033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7" name="Line 141"/>
            <p:cNvSpPr>
              <a:spLocks noChangeShapeType="1"/>
            </p:cNvSpPr>
            <p:nvPr/>
          </p:nvSpPr>
          <p:spPr bwMode="auto">
            <a:xfrm flipV="1">
              <a:off x="4035" y="1812"/>
              <a:ext cx="0" cy="1028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38" name="Rectangle 142"/>
            <p:cNvSpPr>
              <a:spLocks noChangeArrowheads="1"/>
            </p:cNvSpPr>
            <p:nvPr/>
          </p:nvSpPr>
          <p:spPr bwMode="auto">
            <a:xfrm>
              <a:off x="1258" y="2803"/>
              <a:ext cx="2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0.00%</a:t>
              </a:r>
              <a:endParaRPr lang="en-GB"/>
            </a:p>
          </p:txBody>
        </p:sp>
        <p:sp>
          <p:nvSpPr>
            <p:cNvPr id="106639" name="Rectangle 143"/>
            <p:cNvSpPr>
              <a:spLocks noChangeArrowheads="1"/>
            </p:cNvSpPr>
            <p:nvPr/>
          </p:nvSpPr>
          <p:spPr bwMode="auto">
            <a:xfrm>
              <a:off x="1210" y="2483"/>
              <a:ext cx="29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50.00%</a:t>
              </a:r>
              <a:endParaRPr lang="en-GB"/>
            </a:p>
          </p:txBody>
        </p:sp>
        <p:sp>
          <p:nvSpPr>
            <p:cNvPr id="106640" name="Rectangle 144"/>
            <p:cNvSpPr>
              <a:spLocks noChangeArrowheads="1"/>
            </p:cNvSpPr>
            <p:nvPr/>
          </p:nvSpPr>
          <p:spPr bwMode="auto">
            <a:xfrm>
              <a:off x="1162" y="2162"/>
              <a:ext cx="34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100.00%</a:t>
              </a:r>
              <a:endParaRPr lang="en-GB"/>
            </a:p>
          </p:txBody>
        </p:sp>
        <p:sp>
          <p:nvSpPr>
            <p:cNvPr id="106641" name="Rectangle 145"/>
            <p:cNvSpPr>
              <a:spLocks noChangeArrowheads="1"/>
            </p:cNvSpPr>
            <p:nvPr/>
          </p:nvSpPr>
          <p:spPr bwMode="auto">
            <a:xfrm>
              <a:off x="1162" y="1842"/>
              <a:ext cx="34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150.00%</a:t>
              </a:r>
              <a:endParaRPr lang="en-GB"/>
            </a:p>
          </p:txBody>
        </p:sp>
        <p:sp>
          <p:nvSpPr>
            <p:cNvPr id="106642" name="Rectangle 146"/>
            <p:cNvSpPr>
              <a:spLocks noChangeArrowheads="1"/>
            </p:cNvSpPr>
            <p:nvPr/>
          </p:nvSpPr>
          <p:spPr bwMode="auto">
            <a:xfrm>
              <a:off x="1162" y="1515"/>
              <a:ext cx="34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200.00%</a:t>
              </a:r>
              <a:endParaRPr lang="en-GB"/>
            </a:p>
          </p:txBody>
        </p:sp>
        <p:sp>
          <p:nvSpPr>
            <p:cNvPr id="106643" name="Rectangle 147"/>
            <p:cNvSpPr>
              <a:spLocks noChangeArrowheads="1"/>
            </p:cNvSpPr>
            <p:nvPr/>
          </p:nvSpPr>
          <p:spPr bwMode="auto">
            <a:xfrm>
              <a:off x="1162" y="1195"/>
              <a:ext cx="34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250.00%</a:t>
              </a:r>
              <a:endParaRPr lang="en-GB"/>
            </a:p>
          </p:txBody>
        </p:sp>
        <p:sp>
          <p:nvSpPr>
            <p:cNvPr id="106644" name="Line 148"/>
            <p:cNvSpPr>
              <a:spLocks noChangeShapeType="1"/>
            </p:cNvSpPr>
            <p:nvPr/>
          </p:nvSpPr>
          <p:spPr bwMode="auto">
            <a:xfrm>
              <a:off x="1542" y="2858"/>
              <a:ext cx="281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45" name="Line 149"/>
            <p:cNvSpPr>
              <a:spLocks noChangeShapeType="1"/>
            </p:cNvSpPr>
            <p:nvPr/>
          </p:nvSpPr>
          <p:spPr bwMode="auto">
            <a:xfrm>
              <a:off x="1542" y="2858"/>
              <a:ext cx="0" cy="24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46" name="Line 150"/>
            <p:cNvSpPr>
              <a:spLocks noChangeShapeType="1"/>
            </p:cNvSpPr>
            <p:nvPr/>
          </p:nvSpPr>
          <p:spPr bwMode="auto">
            <a:xfrm>
              <a:off x="2242" y="2858"/>
              <a:ext cx="0" cy="24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47" name="Line 151"/>
            <p:cNvSpPr>
              <a:spLocks noChangeShapeType="1"/>
            </p:cNvSpPr>
            <p:nvPr/>
          </p:nvSpPr>
          <p:spPr bwMode="auto">
            <a:xfrm>
              <a:off x="2949" y="2858"/>
              <a:ext cx="0" cy="24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48" name="Line 152"/>
            <p:cNvSpPr>
              <a:spLocks noChangeShapeType="1"/>
            </p:cNvSpPr>
            <p:nvPr/>
          </p:nvSpPr>
          <p:spPr bwMode="auto">
            <a:xfrm>
              <a:off x="3655" y="2858"/>
              <a:ext cx="0" cy="24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49" name="Line 153"/>
            <p:cNvSpPr>
              <a:spLocks noChangeShapeType="1"/>
            </p:cNvSpPr>
            <p:nvPr/>
          </p:nvSpPr>
          <p:spPr bwMode="auto">
            <a:xfrm>
              <a:off x="4361" y="2858"/>
              <a:ext cx="0" cy="24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50" name="Rectangle 154"/>
            <p:cNvSpPr>
              <a:spLocks noChangeArrowheads="1"/>
            </p:cNvSpPr>
            <p:nvPr/>
          </p:nvSpPr>
          <p:spPr bwMode="auto">
            <a:xfrm>
              <a:off x="1735" y="2906"/>
              <a:ext cx="31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0 hours</a:t>
              </a:r>
              <a:endParaRPr lang="en-GB"/>
            </a:p>
          </p:txBody>
        </p:sp>
        <p:sp>
          <p:nvSpPr>
            <p:cNvPr id="106651" name="Rectangle 155"/>
            <p:cNvSpPr>
              <a:spLocks noChangeArrowheads="1"/>
            </p:cNvSpPr>
            <p:nvPr/>
          </p:nvSpPr>
          <p:spPr bwMode="auto">
            <a:xfrm>
              <a:off x="2417" y="2906"/>
              <a:ext cx="36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48 hours</a:t>
              </a:r>
              <a:endParaRPr lang="en-GB"/>
            </a:p>
          </p:txBody>
        </p:sp>
        <p:sp>
          <p:nvSpPr>
            <p:cNvPr id="106652" name="Rectangle 156"/>
            <p:cNvSpPr>
              <a:spLocks noChangeArrowheads="1"/>
            </p:cNvSpPr>
            <p:nvPr/>
          </p:nvSpPr>
          <p:spPr bwMode="auto">
            <a:xfrm>
              <a:off x="3124" y="2906"/>
              <a:ext cx="36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96 hours</a:t>
              </a:r>
              <a:endParaRPr lang="en-GB"/>
            </a:p>
          </p:txBody>
        </p:sp>
        <p:sp>
          <p:nvSpPr>
            <p:cNvPr id="106653" name="Rectangle 157"/>
            <p:cNvSpPr>
              <a:spLocks noChangeArrowheads="1"/>
            </p:cNvSpPr>
            <p:nvPr/>
          </p:nvSpPr>
          <p:spPr bwMode="auto">
            <a:xfrm>
              <a:off x="3806" y="2906"/>
              <a:ext cx="4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100" b="1">
                  <a:solidFill>
                    <a:srgbClr val="333333"/>
                  </a:solidFill>
                </a:rPr>
                <a:t>144 hours</a:t>
              </a:r>
              <a:endParaRPr lang="en-GB"/>
            </a:p>
          </p:txBody>
        </p:sp>
        <p:sp>
          <p:nvSpPr>
            <p:cNvPr id="106654" name="Rectangle 158"/>
            <p:cNvSpPr>
              <a:spLocks noChangeArrowheads="1"/>
            </p:cNvSpPr>
            <p:nvPr/>
          </p:nvSpPr>
          <p:spPr bwMode="auto">
            <a:xfrm>
              <a:off x="4561" y="2150"/>
              <a:ext cx="66" cy="67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55" name="Rectangle 159"/>
            <p:cNvSpPr>
              <a:spLocks noChangeArrowheads="1"/>
            </p:cNvSpPr>
            <p:nvPr/>
          </p:nvSpPr>
          <p:spPr bwMode="auto">
            <a:xfrm>
              <a:off x="4663" y="2120"/>
              <a:ext cx="19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 i="1">
                  <a:solidFill>
                    <a:srgbClr val="333333"/>
                  </a:solidFill>
                </a:rPr>
                <a:t>d</a:t>
              </a:r>
              <a:r>
                <a:rPr lang="en-GB" sz="1400" b="1" i="1" baseline="-25000">
                  <a:solidFill>
                    <a:srgbClr val="333333"/>
                  </a:solidFill>
                </a:rPr>
                <a:t>2</a:t>
              </a:r>
              <a:r>
                <a:rPr lang="en-GB" sz="1400" b="1" i="1">
                  <a:solidFill>
                    <a:srgbClr val="333333"/>
                  </a:solidFill>
                </a:rPr>
                <a:t>w</a:t>
              </a:r>
              <a:endParaRPr lang="en-GB"/>
            </a:p>
          </p:txBody>
        </p:sp>
        <p:sp>
          <p:nvSpPr>
            <p:cNvPr id="106656" name="Rectangle 160"/>
            <p:cNvSpPr>
              <a:spLocks noChangeArrowheads="1"/>
            </p:cNvSpPr>
            <p:nvPr/>
          </p:nvSpPr>
          <p:spPr bwMode="auto">
            <a:xfrm>
              <a:off x="4561" y="2320"/>
              <a:ext cx="66" cy="66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33333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657" name="Rectangle 161"/>
            <p:cNvSpPr>
              <a:spLocks noChangeArrowheads="1"/>
            </p:cNvSpPr>
            <p:nvPr/>
          </p:nvSpPr>
          <p:spPr bwMode="auto">
            <a:xfrm>
              <a:off x="4663" y="2289"/>
              <a:ext cx="39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400" b="1" i="1">
                  <a:solidFill>
                    <a:srgbClr val="333333"/>
                  </a:solidFill>
                </a:rPr>
                <a:t>Control</a:t>
              </a:r>
              <a:endParaRPr lang="en-GB"/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4065984" y="260618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2" name="TextBox 161"/>
          <p:cNvSpPr txBox="1"/>
          <p:nvPr/>
        </p:nvSpPr>
        <p:spPr>
          <a:xfrm>
            <a:off x="2339752" y="1202978"/>
            <a:ext cx="453650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4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</a:t>
            </a:r>
            <a:r>
              <a:rPr lang="ko-KR" altLang="en-US" sz="24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가속 수명 시험</a:t>
            </a:r>
            <a:r>
              <a:rPr lang="en-GB" sz="36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)</a:t>
            </a:r>
          </a:p>
        </p:txBody>
      </p:sp>
      <p:pic>
        <p:nvPicPr>
          <p:cNvPr id="1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15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098" y="3807330"/>
            <a:ext cx="2781952" cy="547687"/>
            <a:chOff x="2310" y="3807"/>
            <a:chExt cx="1682" cy="300"/>
          </a:xfrm>
        </p:grpSpPr>
        <p:pic>
          <p:nvPicPr>
            <p:cNvPr id="18483" name="Picture 3" descr="Polymer"/>
            <p:cNvPicPr>
              <a:picLocks noChangeAspect="1" noChangeArrowheads="1"/>
            </p:cNvPicPr>
            <p:nvPr/>
          </p:nvPicPr>
          <p:blipFill>
            <a:blip r:embed="rId2" cstate="screen"/>
            <a:srcRect l="13223" r="22568"/>
            <a:stretch>
              <a:fillRect/>
            </a:stretch>
          </p:blipFill>
          <p:spPr bwMode="auto">
            <a:xfrm flipH="1">
              <a:off x="3207" y="3807"/>
              <a:ext cx="785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84" name="Picture 4" descr="Polymer"/>
            <p:cNvPicPr>
              <a:picLocks noChangeAspect="1" noChangeArrowheads="1"/>
            </p:cNvPicPr>
            <p:nvPr/>
          </p:nvPicPr>
          <p:blipFill>
            <a:blip r:embed="rId2" cstate="screen"/>
            <a:srcRect l="13753" r="14157"/>
            <a:stretch>
              <a:fillRect/>
            </a:stretch>
          </p:blipFill>
          <p:spPr bwMode="auto">
            <a:xfrm>
              <a:off x="2310" y="3809"/>
              <a:ext cx="91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8005" name="Picture 5" descr="4 - Alcoho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8961" y="3527660"/>
            <a:ext cx="598152" cy="47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6" descr="2 - Aldehyd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66488" y="4343993"/>
            <a:ext cx="746975" cy="34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7" descr="1- Carboxylic Acid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17483" y="3656808"/>
            <a:ext cx="518017" cy="42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 descr="3 - Keton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799787">
            <a:off x="3825875" y="4231192"/>
            <a:ext cx="9017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9" descr="D2W without website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A0C4AB"/>
              </a:clrFrom>
              <a:clrTo>
                <a:srgbClr val="A0C4A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4776" y="4535381"/>
            <a:ext cx="180061" cy="23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0" descr="D2W without website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8EB99A"/>
              </a:clrFrom>
              <a:clrTo>
                <a:srgbClr val="8EB99A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35453" y="4550628"/>
            <a:ext cx="169558" cy="22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1" descr="Oxygen (O2) - 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38125" y="3549590"/>
            <a:ext cx="219075" cy="15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12" descr="Oxygen (O2) - 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738029" y="3533084"/>
            <a:ext cx="241583" cy="17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2238639" y="4974013"/>
            <a:ext cx="114300" cy="128588"/>
          </a:xfrm>
          <a:prstGeom prst="ellipse">
            <a:avLst/>
          </a:prstGeom>
          <a:solidFill>
            <a:srgbClr val="80808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2332559" y="4904165"/>
            <a:ext cx="7550150" cy="11079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o-KR" altLang="en-US" sz="12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탄소</a:t>
            </a:r>
            <a:endParaRPr lang="en-GB" sz="1200" i="1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ko-KR" altLang="en-US" sz="12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산소</a:t>
            </a:r>
            <a:endParaRPr lang="en-GB" sz="1200" i="1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eaLnBrk="1" hangingPunct="1">
              <a:spcBef>
                <a:spcPct val="50000"/>
              </a:spcBef>
            </a:pPr>
            <a:r>
              <a:rPr lang="ko-KR" altLang="en-US" sz="12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미생물 </a:t>
            </a:r>
            <a:r>
              <a:rPr lang="en-GB" sz="9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en-GB" sz="900" i="1" dirty="0" err="1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Stenotrophomonas</a:t>
            </a:r>
            <a:r>
              <a:rPr lang="en-GB" sz="9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 sp., Pseudomonas sp., </a:t>
            </a:r>
            <a:r>
              <a:rPr lang="en-GB" sz="900" i="1" dirty="0" err="1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Rhodococcus</a:t>
            </a:r>
            <a:r>
              <a:rPr lang="en-GB" sz="9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 sp., </a:t>
            </a:r>
            <a:r>
              <a:rPr lang="en-GB" sz="900" i="1" dirty="0" err="1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Acinetobacter</a:t>
            </a:r>
            <a:r>
              <a:rPr lang="en-GB" sz="9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 sp. etc</a:t>
            </a:r>
            <a:r>
              <a:rPr lang="en-GB" sz="1200" i="1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) </a:t>
            </a:r>
            <a:endParaRPr lang="en-GB" sz="1200" i="1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eaLnBrk="1" hangingPunct="1">
              <a:spcBef>
                <a:spcPct val="50000"/>
              </a:spcBef>
            </a:pPr>
            <a:endParaRPr lang="en-GB" sz="1200" i="1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2238639" y="5255001"/>
            <a:ext cx="114300" cy="128587"/>
          </a:xfrm>
          <a:prstGeom prst="ellipse">
            <a:avLst/>
          </a:prstGeom>
          <a:solidFill>
            <a:srgbClr val="0C51A4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2238639" y="5521701"/>
            <a:ext cx="114300" cy="128587"/>
          </a:xfrm>
          <a:prstGeom prst="ellipse">
            <a:avLst/>
          </a:prstGeom>
          <a:solidFill>
            <a:srgbClr val="F6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8020" name="Freeform 20"/>
          <p:cNvSpPr>
            <a:spLocks/>
          </p:cNvSpPr>
          <p:nvPr/>
        </p:nvSpPr>
        <p:spPr bwMode="auto">
          <a:xfrm>
            <a:off x="4395766" y="4222070"/>
            <a:ext cx="115909" cy="148822"/>
          </a:xfrm>
          <a:custGeom>
            <a:avLst/>
            <a:gdLst>
              <a:gd name="T0" fmla="*/ 21984919 w 372"/>
              <a:gd name="T1" fmla="*/ 47322829 h 480"/>
              <a:gd name="T2" fmla="*/ 13860089 w 372"/>
              <a:gd name="T3" fmla="*/ 19402346 h 480"/>
              <a:gd name="T4" fmla="*/ 39668396 w 372"/>
              <a:gd name="T5" fmla="*/ 22241721 h 480"/>
              <a:gd name="T6" fmla="*/ 24374498 w 372"/>
              <a:gd name="T7" fmla="*/ 27920477 h 480"/>
              <a:gd name="T8" fmla="*/ 21984919 w 372"/>
              <a:gd name="T9" fmla="*/ 47322829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1" name="Freeform 21"/>
          <p:cNvSpPr>
            <a:spLocks/>
          </p:cNvSpPr>
          <p:nvPr/>
        </p:nvSpPr>
        <p:spPr bwMode="auto">
          <a:xfrm>
            <a:off x="3714750" y="3670535"/>
            <a:ext cx="203200" cy="70119"/>
          </a:xfrm>
          <a:custGeom>
            <a:avLst/>
            <a:gdLst>
              <a:gd name="T0" fmla="*/ 13309771 w 651"/>
              <a:gd name="T1" fmla="*/ 25936943 h 225"/>
              <a:gd name="T2" fmla="*/ 359780 w 651"/>
              <a:gd name="T3" fmla="*/ 12550145 h 225"/>
              <a:gd name="T4" fmla="*/ 10911469 w 651"/>
              <a:gd name="T5" fmla="*/ 597758 h 225"/>
              <a:gd name="T6" fmla="*/ 47363147 w 651"/>
              <a:gd name="T7" fmla="*/ 8725394 h 225"/>
              <a:gd name="T8" fmla="*/ 78059026 w 651"/>
              <a:gd name="T9" fmla="*/ 12550145 h 225"/>
              <a:gd name="T10" fmla="*/ 44964837 w 651"/>
              <a:gd name="T11" fmla="*/ 15896757 h 225"/>
              <a:gd name="T12" fmla="*/ 13309771 w 651"/>
              <a:gd name="T13" fmla="*/ 25936943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2" name="Freeform 22"/>
          <p:cNvSpPr>
            <a:spLocks/>
          </p:cNvSpPr>
          <p:nvPr/>
        </p:nvSpPr>
        <p:spPr bwMode="auto">
          <a:xfrm rot="-1450746">
            <a:off x="3579703" y="4042435"/>
            <a:ext cx="134513" cy="75843"/>
          </a:xfrm>
          <a:custGeom>
            <a:avLst/>
            <a:gdLst>
              <a:gd name="T0" fmla="*/ 13773377 w 334"/>
              <a:gd name="T1" fmla="*/ 6008706 h 188"/>
              <a:gd name="T2" fmla="*/ 14771489 w 334"/>
              <a:gd name="T3" fmla="*/ 27039624 h 188"/>
              <a:gd name="T4" fmla="*/ 66471252 w 334"/>
              <a:gd name="T5" fmla="*/ 17425518 h 188"/>
              <a:gd name="T6" fmla="*/ 61680417 w 334"/>
              <a:gd name="T7" fmla="*/ 6008706 h 188"/>
              <a:gd name="T8" fmla="*/ 51300780 w 334"/>
              <a:gd name="T9" fmla="*/ 200499 h 188"/>
              <a:gd name="T10" fmla="*/ 10978760 w 334"/>
              <a:gd name="T11" fmla="*/ 1201652 h 188"/>
              <a:gd name="T12" fmla="*/ 13773377 w 334"/>
              <a:gd name="T13" fmla="*/ 27039624 h 188"/>
              <a:gd name="T14" fmla="*/ 13773377 w 334"/>
              <a:gd name="T15" fmla="*/ 600870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3" name="Freeform 23"/>
          <p:cNvSpPr>
            <a:spLocks/>
          </p:cNvSpPr>
          <p:nvPr/>
        </p:nvSpPr>
        <p:spPr bwMode="auto">
          <a:xfrm>
            <a:off x="6283325" y="3864210"/>
            <a:ext cx="203200" cy="70119"/>
          </a:xfrm>
          <a:custGeom>
            <a:avLst/>
            <a:gdLst>
              <a:gd name="T0" fmla="*/ 13309771 w 651"/>
              <a:gd name="T1" fmla="*/ 25936943 h 225"/>
              <a:gd name="T2" fmla="*/ 359780 w 651"/>
              <a:gd name="T3" fmla="*/ 12550145 h 225"/>
              <a:gd name="T4" fmla="*/ 10911469 w 651"/>
              <a:gd name="T5" fmla="*/ 597758 h 225"/>
              <a:gd name="T6" fmla="*/ 47363147 w 651"/>
              <a:gd name="T7" fmla="*/ 8725394 h 225"/>
              <a:gd name="T8" fmla="*/ 78059026 w 651"/>
              <a:gd name="T9" fmla="*/ 12550145 h 225"/>
              <a:gd name="T10" fmla="*/ 44964837 w 651"/>
              <a:gd name="T11" fmla="*/ 15896757 h 225"/>
              <a:gd name="T12" fmla="*/ 13309771 w 651"/>
              <a:gd name="T13" fmla="*/ 25936943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4" name="Freeform 24"/>
          <p:cNvSpPr>
            <a:spLocks/>
          </p:cNvSpPr>
          <p:nvPr/>
        </p:nvSpPr>
        <p:spPr bwMode="auto">
          <a:xfrm rot="-1450746">
            <a:off x="5789086" y="4094205"/>
            <a:ext cx="134513" cy="75843"/>
          </a:xfrm>
          <a:custGeom>
            <a:avLst/>
            <a:gdLst>
              <a:gd name="T0" fmla="*/ 13773377 w 334"/>
              <a:gd name="T1" fmla="*/ 6008706 h 188"/>
              <a:gd name="T2" fmla="*/ 14771489 w 334"/>
              <a:gd name="T3" fmla="*/ 27039624 h 188"/>
              <a:gd name="T4" fmla="*/ 66471252 w 334"/>
              <a:gd name="T5" fmla="*/ 17425518 h 188"/>
              <a:gd name="T6" fmla="*/ 61680417 w 334"/>
              <a:gd name="T7" fmla="*/ 6008706 h 188"/>
              <a:gd name="T8" fmla="*/ 51300780 w 334"/>
              <a:gd name="T9" fmla="*/ 200499 h 188"/>
              <a:gd name="T10" fmla="*/ 10978760 w 334"/>
              <a:gd name="T11" fmla="*/ 1201652 h 188"/>
              <a:gd name="T12" fmla="*/ 13773377 w 334"/>
              <a:gd name="T13" fmla="*/ 27039624 h 188"/>
              <a:gd name="T14" fmla="*/ 13773377 w 334"/>
              <a:gd name="T15" fmla="*/ 600870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5" name="Freeform 25"/>
          <p:cNvSpPr>
            <a:spLocks/>
          </p:cNvSpPr>
          <p:nvPr/>
        </p:nvSpPr>
        <p:spPr bwMode="auto">
          <a:xfrm>
            <a:off x="5199041" y="4593545"/>
            <a:ext cx="115909" cy="148822"/>
          </a:xfrm>
          <a:custGeom>
            <a:avLst/>
            <a:gdLst>
              <a:gd name="T0" fmla="*/ 21984919 w 372"/>
              <a:gd name="T1" fmla="*/ 47322829 h 480"/>
              <a:gd name="T2" fmla="*/ 13860089 w 372"/>
              <a:gd name="T3" fmla="*/ 19402346 h 480"/>
              <a:gd name="T4" fmla="*/ 39668396 w 372"/>
              <a:gd name="T5" fmla="*/ 22241721 h 480"/>
              <a:gd name="T6" fmla="*/ 24374498 w 372"/>
              <a:gd name="T7" fmla="*/ 27920477 h 480"/>
              <a:gd name="T8" fmla="*/ 21984919 w 372"/>
              <a:gd name="T9" fmla="*/ 47322829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6" name="Freeform 26"/>
          <p:cNvSpPr>
            <a:spLocks/>
          </p:cNvSpPr>
          <p:nvPr/>
        </p:nvSpPr>
        <p:spPr bwMode="auto">
          <a:xfrm>
            <a:off x="4918075" y="3999149"/>
            <a:ext cx="203200" cy="70118"/>
          </a:xfrm>
          <a:custGeom>
            <a:avLst/>
            <a:gdLst>
              <a:gd name="T0" fmla="*/ 13309771 w 651"/>
              <a:gd name="T1" fmla="*/ 25936264 h 225"/>
              <a:gd name="T2" fmla="*/ 359780 w 651"/>
              <a:gd name="T3" fmla="*/ 12549984 h 225"/>
              <a:gd name="T4" fmla="*/ 10911469 w 651"/>
              <a:gd name="T5" fmla="*/ 597750 h 225"/>
              <a:gd name="T6" fmla="*/ 47363147 w 651"/>
              <a:gd name="T7" fmla="*/ 8725282 h 225"/>
              <a:gd name="T8" fmla="*/ 78059026 w 651"/>
              <a:gd name="T9" fmla="*/ 12549984 h 225"/>
              <a:gd name="T10" fmla="*/ 44964837 w 651"/>
              <a:gd name="T11" fmla="*/ 15896552 h 225"/>
              <a:gd name="T12" fmla="*/ 13309771 w 651"/>
              <a:gd name="T13" fmla="*/ 25936264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7" name="Freeform 27"/>
          <p:cNvSpPr>
            <a:spLocks/>
          </p:cNvSpPr>
          <p:nvPr/>
        </p:nvSpPr>
        <p:spPr bwMode="auto">
          <a:xfrm rot="-1450746">
            <a:off x="4741753" y="4739349"/>
            <a:ext cx="134513" cy="75842"/>
          </a:xfrm>
          <a:custGeom>
            <a:avLst/>
            <a:gdLst>
              <a:gd name="T0" fmla="*/ 13773377 w 334"/>
              <a:gd name="T1" fmla="*/ 6008635 h 188"/>
              <a:gd name="T2" fmla="*/ 14771489 w 334"/>
              <a:gd name="T3" fmla="*/ 27039303 h 188"/>
              <a:gd name="T4" fmla="*/ 66471252 w 334"/>
              <a:gd name="T5" fmla="*/ 17425311 h 188"/>
              <a:gd name="T6" fmla="*/ 61680417 w 334"/>
              <a:gd name="T7" fmla="*/ 6008635 h 188"/>
              <a:gd name="T8" fmla="*/ 51300780 w 334"/>
              <a:gd name="T9" fmla="*/ 200497 h 188"/>
              <a:gd name="T10" fmla="*/ 10978760 w 334"/>
              <a:gd name="T11" fmla="*/ 1201638 h 188"/>
              <a:gd name="T12" fmla="*/ 13773377 w 334"/>
              <a:gd name="T13" fmla="*/ 27039303 h 188"/>
              <a:gd name="T14" fmla="*/ 13773377 w 334"/>
              <a:gd name="T15" fmla="*/ 6008635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28" name="Freeform 28"/>
          <p:cNvSpPr>
            <a:spLocks/>
          </p:cNvSpPr>
          <p:nvPr/>
        </p:nvSpPr>
        <p:spPr bwMode="auto">
          <a:xfrm rot="-1450746">
            <a:off x="6446728" y="4480585"/>
            <a:ext cx="134513" cy="75843"/>
          </a:xfrm>
          <a:custGeom>
            <a:avLst/>
            <a:gdLst>
              <a:gd name="T0" fmla="*/ 13773377 w 334"/>
              <a:gd name="T1" fmla="*/ 6008706 h 188"/>
              <a:gd name="T2" fmla="*/ 14771489 w 334"/>
              <a:gd name="T3" fmla="*/ 27039624 h 188"/>
              <a:gd name="T4" fmla="*/ 66471252 w 334"/>
              <a:gd name="T5" fmla="*/ 17425518 h 188"/>
              <a:gd name="T6" fmla="*/ 61680417 w 334"/>
              <a:gd name="T7" fmla="*/ 6008706 h 188"/>
              <a:gd name="T8" fmla="*/ 51300780 w 334"/>
              <a:gd name="T9" fmla="*/ 200499 h 188"/>
              <a:gd name="T10" fmla="*/ 10978760 w 334"/>
              <a:gd name="T11" fmla="*/ 1201652 h 188"/>
              <a:gd name="T12" fmla="*/ 13773377 w 334"/>
              <a:gd name="T13" fmla="*/ 27039624 h 188"/>
              <a:gd name="T14" fmla="*/ 13773377 w 334"/>
              <a:gd name="T15" fmla="*/ 600870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28029" name="Picture 29" descr="Oxygen (O2) - 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020763" y="3549590"/>
            <a:ext cx="219075" cy="15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0" name="Picture 30" descr="Oxygen (O2) - 1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28888" y="3549590"/>
            <a:ext cx="219075" cy="15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1" name="Picture 31" descr="D2W without website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A0C4AB"/>
              </a:clrFrom>
              <a:clrTo>
                <a:srgbClr val="A0C4A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54417" y="4550630"/>
            <a:ext cx="169558" cy="2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2" name="Picture 32" descr="D2W without website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A0C4AB"/>
              </a:clrFrom>
              <a:clrTo>
                <a:srgbClr val="A0C4A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54592" y="4550630"/>
            <a:ext cx="169558" cy="22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33" name="Line 33"/>
          <p:cNvSpPr>
            <a:spLocks noChangeShapeType="1"/>
          </p:cNvSpPr>
          <p:nvPr/>
        </p:nvSpPr>
        <p:spPr bwMode="auto">
          <a:xfrm>
            <a:off x="3133725" y="4007355"/>
            <a:ext cx="371475" cy="0"/>
          </a:xfrm>
          <a:prstGeom prst="line">
            <a:avLst/>
          </a:prstGeom>
          <a:noFill/>
          <a:ln w="25400">
            <a:solidFill>
              <a:srgbClr val="F6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pic>
        <p:nvPicPr>
          <p:cNvPr id="128034" name="Picture 34" descr="Carbon Dioxide (CO2) -2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 rot="-5935175">
            <a:off x="8544112" y="3585428"/>
            <a:ext cx="220874" cy="19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5" name="Picture 35" descr="Carbon Dioxide (CO2) -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7334308" y="3695700"/>
            <a:ext cx="223780" cy="20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36" name="Picture 36" descr="Carbon Dioxide (CO2) -2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004795" y="4234156"/>
            <a:ext cx="247030" cy="22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37" name="Freeform 37"/>
          <p:cNvSpPr>
            <a:spLocks/>
          </p:cNvSpPr>
          <p:nvPr/>
        </p:nvSpPr>
        <p:spPr bwMode="auto">
          <a:xfrm>
            <a:off x="7799967" y="3900118"/>
            <a:ext cx="126421" cy="127874"/>
          </a:xfrm>
          <a:custGeom>
            <a:avLst/>
            <a:gdLst>
              <a:gd name="T0" fmla="*/ 25363045 w 372"/>
              <a:gd name="T1" fmla="*/ 33882198 h 480"/>
              <a:gd name="T2" fmla="*/ 15989550 w 372"/>
              <a:gd name="T3" fmla="*/ 13891711 h 480"/>
              <a:gd name="T4" fmla="*/ 45763665 w 372"/>
              <a:gd name="T5" fmla="*/ 15924636 h 480"/>
              <a:gd name="T6" fmla="*/ 28119735 w 372"/>
              <a:gd name="T7" fmla="*/ 19990492 h 480"/>
              <a:gd name="T8" fmla="*/ 25363045 w 372"/>
              <a:gd name="T9" fmla="*/ 33882198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38" name="Freeform 38"/>
          <p:cNvSpPr>
            <a:spLocks/>
          </p:cNvSpPr>
          <p:nvPr/>
        </p:nvSpPr>
        <p:spPr bwMode="auto">
          <a:xfrm>
            <a:off x="7590368" y="4299773"/>
            <a:ext cx="169332" cy="45719"/>
          </a:xfrm>
          <a:custGeom>
            <a:avLst/>
            <a:gdLst>
              <a:gd name="T0" fmla="*/ 6600683 w 651"/>
              <a:gd name="T1" fmla="*/ 7874798 h 225"/>
              <a:gd name="T2" fmla="*/ 178502 w 651"/>
              <a:gd name="T3" fmla="*/ 3810337 h 225"/>
              <a:gd name="T4" fmla="*/ 5411400 w 651"/>
              <a:gd name="T5" fmla="*/ 181354 h 225"/>
              <a:gd name="T6" fmla="*/ 23488902 w 651"/>
              <a:gd name="T7" fmla="*/ 2649062 h 225"/>
              <a:gd name="T8" fmla="*/ 38712078 w 651"/>
              <a:gd name="T9" fmla="*/ 3810337 h 225"/>
              <a:gd name="T10" fmla="*/ 22299619 w 651"/>
              <a:gd name="T11" fmla="*/ 4826452 h 225"/>
              <a:gd name="T12" fmla="*/ 6600683 w 651"/>
              <a:gd name="T13" fmla="*/ 7874798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39" name="Freeform 39"/>
          <p:cNvSpPr>
            <a:spLocks/>
          </p:cNvSpPr>
          <p:nvPr/>
        </p:nvSpPr>
        <p:spPr bwMode="auto">
          <a:xfrm rot="2519233">
            <a:off x="8216853" y="4062848"/>
            <a:ext cx="103630" cy="45719"/>
          </a:xfrm>
          <a:custGeom>
            <a:avLst/>
            <a:gdLst>
              <a:gd name="T0" fmla="*/ 7207763 w 334"/>
              <a:gd name="T1" fmla="*/ 1925266 h 188"/>
              <a:gd name="T2" fmla="*/ 7730060 w 334"/>
              <a:gd name="T3" fmla="*/ 8663445 h 188"/>
              <a:gd name="T4" fmla="*/ 34785430 w 334"/>
              <a:gd name="T5" fmla="*/ 5583018 h 188"/>
              <a:gd name="T6" fmla="*/ 32278341 w 334"/>
              <a:gd name="T7" fmla="*/ 1925266 h 188"/>
              <a:gd name="T8" fmla="*/ 26846260 w 334"/>
              <a:gd name="T9" fmla="*/ 64091 h 188"/>
              <a:gd name="T10" fmla="*/ 5745267 w 334"/>
              <a:gd name="T11" fmla="*/ 385053 h 188"/>
              <a:gd name="T12" fmla="*/ 7207763 w 334"/>
              <a:gd name="T13" fmla="*/ 8663445 h 188"/>
              <a:gd name="T14" fmla="*/ 7207763 w 334"/>
              <a:gd name="T15" fmla="*/ 192526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28040" name="Picture 40" descr="Water (H2O)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091554" y="3774303"/>
            <a:ext cx="138045" cy="1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41" name="Picture 41" descr="Water (H2O)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575617" y="3979089"/>
            <a:ext cx="138046" cy="12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42" name="Picture 42" descr="Water (H2O)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483960" y="4443706"/>
            <a:ext cx="245577" cy="22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43" name="Picture 43" descr="Water (H2O)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8577329" y="4145778"/>
            <a:ext cx="138045" cy="12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44" name="Line 44"/>
          <p:cNvSpPr>
            <a:spLocks noChangeShapeType="1"/>
          </p:cNvSpPr>
          <p:nvPr/>
        </p:nvSpPr>
        <p:spPr bwMode="auto">
          <a:xfrm flipV="1">
            <a:off x="6494574" y="3975604"/>
            <a:ext cx="334851" cy="1"/>
          </a:xfrm>
          <a:prstGeom prst="line">
            <a:avLst/>
          </a:prstGeom>
          <a:noFill/>
          <a:ln w="25400">
            <a:solidFill>
              <a:srgbClr val="F6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8474" name="Freeform 45"/>
          <p:cNvSpPr>
            <a:spLocks/>
          </p:cNvSpPr>
          <p:nvPr/>
        </p:nvSpPr>
        <p:spPr bwMode="auto">
          <a:xfrm>
            <a:off x="2187400" y="5753476"/>
            <a:ext cx="195262" cy="188912"/>
          </a:xfrm>
          <a:custGeom>
            <a:avLst/>
            <a:gdLst>
              <a:gd name="T0" fmla="*/ 42841755 w 123"/>
              <a:gd name="T1" fmla="*/ 279735837 h 119"/>
              <a:gd name="T2" fmla="*/ 120967210 w 123"/>
              <a:gd name="T3" fmla="*/ 186491071 h 119"/>
              <a:gd name="T4" fmla="*/ 126007508 w 123"/>
              <a:gd name="T5" fmla="*/ 12599954 h 119"/>
              <a:gd name="T6" fmla="*/ 302418000 w 123"/>
              <a:gd name="T7" fmla="*/ 105846305 h 119"/>
              <a:gd name="T8" fmla="*/ 178929847 w 123"/>
              <a:gd name="T9" fmla="*/ 204131319 h 119"/>
              <a:gd name="T10" fmla="*/ 241934420 w 123"/>
              <a:gd name="T11" fmla="*/ 287297078 h 119"/>
              <a:gd name="T12" fmla="*/ 42841755 w 123"/>
              <a:gd name="T13" fmla="*/ 279735837 h 1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3"/>
              <a:gd name="T22" fmla="*/ 0 h 119"/>
              <a:gd name="T23" fmla="*/ 123 w 123"/>
              <a:gd name="T24" fmla="*/ 119 h 1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3" h="119">
                <a:moveTo>
                  <a:pt x="17" y="111"/>
                </a:moveTo>
                <a:cubicBezTo>
                  <a:pt x="0" y="103"/>
                  <a:pt x="43" y="92"/>
                  <a:pt x="48" y="74"/>
                </a:cubicBezTo>
                <a:cubicBezTo>
                  <a:pt x="53" y="56"/>
                  <a:pt x="38" y="10"/>
                  <a:pt x="50" y="5"/>
                </a:cubicBezTo>
                <a:cubicBezTo>
                  <a:pt x="62" y="0"/>
                  <a:pt x="117" y="29"/>
                  <a:pt x="120" y="42"/>
                </a:cubicBezTo>
                <a:cubicBezTo>
                  <a:pt x="123" y="55"/>
                  <a:pt x="75" y="69"/>
                  <a:pt x="71" y="81"/>
                </a:cubicBezTo>
                <a:cubicBezTo>
                  <a:pt x="85" y="116"/>
                  <a:pt x="105" y="109"/>
                  <a:pt x="96" y="114"/>
                </a:cubicBezTo>
                <a:cubicBezTo>
                  <a:pt x="87" y="119"/>
                  <a:pt x="33" y="112"/>
                  <a:pt x="17" y="111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46" name="Freeform 46"/>
          <p:cNvSpPr>
            <a:spLocks/>
          </p:cNvSpPr>
          <p:nvPr/>
        </p:nvSpPr>
        <p:spPr bwMode="auto">
          <a:xfrm>
            <a:off x="8393692" y="4279531"/>
            <a:ext cx="126421" cy="127874"/>
          </a:xfrm>
          <a:custGeom>
            <a:avLst/>
            <a:gdLst>
              <a:gd name="T0" fmla="*/ 25363045 w 372"/>
              <a:gd name="T1" fmla="*/ 33882198 h 480"/>
              <a:gd name="T2" fmla="*/ 15989550 w 372"/>
              <a:gd name="T3" fmla="*/ 13891711 h 480"/>
              <a:gd name="T4" fmla="*/ 45763665 w 372"/>
              <a:gd name="T5" fmla="*/ 15924636 h 480"/>
              <a:gd name="T6" fmla="*/ 28119735 w 372"/>
              <a:gd name="T7" fmla="*/ 19990492 h 480"/>
              <a:gd name="T8" fmla="*/ 25363045 w 372"/>
              <a:gd name="T9" fmla="*/ 33882198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2"/>
              <a:gd name="T16" fmla="*/ 0 h 480"/>
              <a:gd name="T17" fmla="*/ 372 w 372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2" h="480">
                <a:moveTo>
                  <a:pt x="184" y="400"/>
                </a:moveTo>
                <a:cubicBezTo>
                  <a:pt x="124" y="480"/>
                  <a:pt x="0" y="328"/>
                  <a:pt x="116" y="164"/>
                </a:cubicBezTo>
                <a:cubicBezTo>
                  <a:pt x="232" y="0"/>
                  <a:pt x="372" y="120"/>
                  <a:pt x="332" y="188"/>
                </a:cubicBezTo>
                <a:cubicBezTo>
                  <a:pt x="292" y="256"/>
                  <a:pt x="229" y="201"/>
                  <a:pt x="204" y="236"/>
                </a:cubicBezTo>
                <a:cubicBezTo>
                  <a:pt x="179" y="271"/>
                  <a:pt x="244" y="320"/>
                  <a:pt x="184" y="400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47" name="Freeform 47"/>
          <p:cNvSpPr>
            <a:spLocks/>
          </p:cNvSpPr>
          <p:nvPr/>
        </p:nvSpPr>
        <p:spPr bwMode="auto">
          <a:xfrm rot="2519233">
            <a:off x="7567566" y="3565961"/>
            <a:ext cx="103630" cy="45719"/>
          </a:xfrm>
          <a:custGeom>
            <a:avLst/>
            <a:gdLst>
              <a:gd name="T0" fmla="*/ 7207763 w 334"/>
              <a:gd name="T1" fmla="*/ 1925266 h 188"/>
              <a:gd name="T2" fmla="*/ 7730060 w 334"/>
              <a:gd name="T3" fmla="*/ 8663445 h 188"/>
              <a:gd name="T4" fmla="*/ 34785430 w 334"/>
              <a:gd name="T5" fmla="*/ 5583018 h 188"/>
              <a:gd name="T6" fmla="*/ 32278341 w 334"/>
              <a:gd name="T7" fmla="*/ 1925266 h 188"/>
              <a:gd name="T8" fmla="*/ 26846260 w 334"/>
              <a:gd name="T9" fmla="*/ 64091 h 188"/>
              <a:gd name="T10" fmla="*/ 5745267 w 334"/>
              <a:gd name="T11" fmla="*/ 385053 h 188"/>
              <a:gd name="T12" fmla="*/ 7207763 w 334"/>
              <a:gd name="T13" fmla="*/ 8663445 h 188"/>
              <a:gd name="T14" fmla="*/ 7207763 w 334"/>
              <a:gd name="T15" fmla="*/ 1925266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4"/>
              <a:gd name="T25" fmla="*/ 0 h 188"/>
              <a:gd name="T26" fmla="*/ 334 w 334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4" h="188">
                <a:moveTo>
                  <a:pt x="69" y="30"/>
                </a:moveTo>
                <a:cubicBezTo>
                  <a:pt x="74" y="67"/>
                  <a:pt x="68" y="99"/>
                  <a:pt x="74" y="135"/>
                </a:cubicBezTo>
                <a:cubicBezTo>
                  <a:pt x="284" y="130"/>
                  <a:pt x="272" y="188"/>
                  <a:pt x="333" y="87"/>
                </a:cubicBezTo>
                <a:cubicBezTo>
                  <a:pt x="329" y="58"/>
                  <a:pt x="334" y="45"/>
                  <a:pt x="309" y="30"/>
                </a:cubicBezTo>
                <a:cubicBezTo>
                  <a:pt x="296" y="9"/>
                  <a:pt x="279" y="9"/>
                  <a:pt x="257" y="1"/>
                </a:cubicBezTo>
                <a:cubicBezTo>
                  <a:pt x="190" y="3"/>
                  <a:pt x="122" y="0"/>
                  <a:pt x="55" y="6"/>
                </a:cubicBezTo>
                <a:cubicBezTo>
                  <a:pt x="39" y="7"/>
                  <a:pt x="0" y="135"/>
                  <a:pt x="69" y="135"/>
                </a:cubicBezTo>
                <a:lnTo>
                  <a:pt x="69" y="3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8048" name="Freeform 48"/>
          <p:cNvSpPr>
            <a:spLocks/>
          </p:cNvSpPr>
          <p:nvPr/>
        </p:nvSpPr>
        <p:spPr bwMode="auto">
          <a:xfrm rot="7919233">
            <a:off x="8276795" y="3728782"/>
            <a:ext cx="169328" cy="45719"/>
          </a:xfrm>
          <a:custGeom>
            <a:avLst/>
            <a:gdLst>
              <a:gd name="T0" fmla="*/ 6600683 w 651"/>
              <a:gd name="T1" fmla="*/ 7875172 h 225"/>
              <a:gd name="T2" fmla="*/ 178502 w 651"/>
              <a:gd name="T3" fmla="*/ 3810616 h 225"/>
              <a:gd name="T4" fmla="*/ 5411400 w 651"/>
              <a:gd name="T5" fmla="*/ 181549 h 225"/>
              <a:gd name="T6" fmla="*/ 23488902 w 651"/>
              <a:gd name="T7" fmla="*/ 2649314 h 225"/>
              <a:gd name="T8" fmla="*/ 38712078 w 651"/>
              <a:gd name="T9" fmla="*/ 3810616 h 225"/>
              <a:gd name="T10" fmla="*/ 22299619 w 651"/>
              <a:gd name="T11" fmla="*/ 4826755 h 225"/>
              <a:gd name="T12" fmla="*/ 6600683 w 651"/>
              <a:gd name="T13" fmla="*/ 7875172 h 2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1"/>
              <a:gd name="T22" fmla="*/ 0 h 225"/>
              <a:gd name="T23" fmla="*/ 651 w 651"/>
              <a:gd name="T24" fmla="*/ 225 h 2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1" h="225">
                <a:moveTo>
                  <a:pt x="111" y="217"/>
                </a:moveTo>
                <a:cubicBezTo>
                  <a:pt x="23" y="225"/>
                  <a:pt x="6" y="140"/>
                  <a:pt x="3" y="105"/>
                </a:cubicBezTo>
                <a:cubicBezTo>
                  <a:pt x="0" y="70"/>
                  <a:pt x="26" y="10"/>
                  <a:pt x="91" y="5"/>
                </a:cubicBezTo>
                <a:cubicBezTo>
                  <a:pt x="156" y="0"/>
                  <a:pt x="302" y="56"/>
                  <a:pt x="395" y="73"/>
                </a:cubicBezTo>
                <a:cubicBezTo>
                  <a:pt x="488" y="90"/>
                  <a:pt x="651" y="53"/>
                  <a:pt x="651" y="105"/>
                </a:cubicBezTo>
                <a:cubicBezTo>
                  <a:pt x="651" y="157"/>
                  <a:pt x="462" y="116"/>
                  <a:pt x="375" y="133"/>
                </a:cubicBezTo>
                <a:cubicBezTo>
                  <a:pt x="285" y="152"/>
                  <a:pt x="199" y="209"/>
                  <a:pt x="111" y="217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0" y="3795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3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분해 진행 과정</a:t>
            </a:r>
            <a:endParaRPr lang="en-GB" sz="3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52" name="Rectangle 59"/>
          <p:cNvSpPr>
            <a:spLocks noChangeArrowheads="1"/>
          </p:cNvSpPr>
          <p:nvPr/>
        </p:nvSpPr>
        <p:spPr bwMode="auto">
          <a:xfrm>
            <a:off x="395243" y="2686580"/>
            <a:ext cx="2286000" cy="646331"/>
          </a:xfrm>
          <a:prstGeom prst="rect">
            <a:avLst/>
          </a:prstGeom>
          <a:solidFill>
            <a:srgbClr val="2C7628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GB" sz="1200" b="1" dirty="0" smtClean="0">
                <a:solidFill>
                  <a:schemeClr val="tx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STAGE 1</a:t>
            </a:r>
          </a:p>
          <a:p>
            <a:pPr algn="ctr" eaLnBrk="1" hangingPunct="1"/>
            <a:r>
              <a:rPr lang="en-GB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예비 분해</a:t>
            </a:r>
            <a:r>
              <a:rPr lang="en-GB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: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스테아린산</a:t>
            </a:r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금속</a:t>
            </a:r>
            <a:r>
              <a:rPr lang="fr-FR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, </a:t>
            </a:r>
          </a:p>
          <a:p>
            <a:pPr algn="ctr" eaLnBrk="1" hangingPunct="1"/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열 및 광 산화</a:t>
            </a:r>
            <a:r>
              <a:rPr lang="fr-FR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en-GB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endParaRPr lang="en-US" sz="1200" b="1" dirty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54" name="Text Box 106"/>
          <p:cNvSpPr txBox="1">
            <a:spLocks noChangeArrowheads="1"/>
          </p:cNvSpPr>
          <p:nvPr/>
        </p:nvSpPr>
        <p:spPr bwMode="auto">
          <a:xfrm>
            <a:off x="3576618" y="2686580"/>
            <a:ext cx="2286000" cy="646331"/>
          </a:xfrm>
          <a:prstGeom prst="rect">
            <a:avLst/>
          </a:prstGeom>
          <a:solidFill>
            <a:srgbClr val="2C7628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GB" sz="1200" b="1" dirty="0" smtClean="0">
                <a:solidFill>
                  <a:schemeClr val="tx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STAGE 2</a:t>
            </a:r>
          </a:p>
          <a:p>
            <a:pPr algn="ctr" eaLnBrk="1" hangingPunct="1"/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산화</a:t>
            </a:r>
            <a:r>
              <a:rPr lang="en-GB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: </a:t>
            </a:r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산소</a:t>
            </a:r>
            <a:r>
              <a:rPr lang="en-GB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/UV/</a:t>
            </a:r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열</a:t>
            </a:r>
            <a:endParaRPr lang="en-GB" sz="1200" b="1" dirty="0" smtClean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ctr" eaLnBrk="1" hangingPunct="1"/>
            <a:r>
              <a:rPr lang="ko-KR" altLang="en-US" sz="1200" b="1" dirty="0" err="1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단사슬</a:t>
            </a:r>
            <a:r>
              <a:rPr lang="ko-KR" altLang="en-US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200" b="1" dirty="0" err="1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친수성</a:t>
            </a:r>
            <a:endParaRPr lang="en-GB" sz="1200" b="1" dirty="0" smtClean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534150" y="2686580"/>
            <a:ext cx="2286000" cy="646331"/>
          </a:xfrm>
          <a:prstGeom prst="rect">
            <a:avLst/>
          </a:prstGeom>
          <a:solidFill>
            <a:srgbClr val="2C7628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fr-FR" sz="1200" b="1" dirty="0" smtClean="0">
                <a:solidFill>
                  <a:schemeClr val="tx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STAGE 3</a:t>
            </a:r>
          </a:p>
          <a:p>
            <a:pPr algn="ctr" eaLnBrk="1" hangingPunct="1"/>
            <a:r>
              <a:rPr lang="fr-FR" sz="1200" b="1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CO2  +  H2O  +  Biomass </a:t>
            </a:r>
          </a:p>
          <a:p>
            <a:pPr algn="ctr" eaLnBrk="1" hangingPunct="1"/>
            <a:r>
              <a:rPr lang="ko-KR" altLang="en-US" sz="1200" b="1" dirty="0" err="1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</a:t>
            </a:r>
            <a:endParaRPr lang="en-CA" sz="1200" b="1" dirty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51768" y="4961689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중금속 없음</a:t>
            </a:r>
            <a:r>
              <a:rPr lang="en-GB" sz="24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!</a:t>
            </a:r>
            <a:endParaRPr lang="en-GB" sz="2400" b="1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251520" y="1340768"/>
            <a:ext cx="2649237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d</a:t>
            </a:r>
            <a:r>
              <a:rPr lang="en-US" sz="1600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US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첨가제의 촉매효과로 분자 사슬이 빨리 끊어지게 되며 </a:t>
            </a:r>
            <a:endParaRPr lang="en-US" altLang="ko-KR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Free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Radical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이 생성됨</a:t>
            </a:r>
            <a:endParaRPr lang="en-CA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83260" y="1373867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Free Radical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은 유효 산소 </a:t>
            </a:r>
            <a:endParaRPr lang="en-US" altLang="ko-KR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ctr"/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원자와 결합하여 </a:t>
            </a:r>
            <a:r>
              <a:rPr lang="ko-KR" alt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히드로과산화물을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생성함</a:t>
            </a: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23968" y="1238949"/>
            <a:ext cx="2790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짧은 사슬의 </a:t>
            </a:r>
            <a:r>
              <a:rPr lang="ko-KR" alt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히드로과산화물은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미생물에 의해 소비되며 분해과정 이후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비유해 물질인 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CO</a:t>
            </a:r>
            <a:r>
              <a:rPr lang="en-GB" sz="1400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, H</a:t>
            </a:r>
            <a:r>
              <a:rPr lang="en-GB" sz="1400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O, </a:t>
            </a:r>
            <a:r>
              <a:rPr lang="ko-KR" alt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바이오매스만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남게 됨</a:t>
            </a: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16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5000" fill="hold"/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3" dur="5000" fill="hold"/>
                                        <p:tgtEl>
                                          <p:spTgt spid="1280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" dur="5000" fill="hold"/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1" dur="5000" fill="hold"/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-4.07407E-6 L -0.02361 -0.03981 L -2.77778E-7 -0.07963 L 0.02361 -0.03981 L -2.77778E-7 -4.07407E-6 Z " pathEditMode="fixed" rAng="247" ptsTypes="FFFFF">
                                      <p:cBhvr>
                                        <p:cTn id="37" dur="5000" spd="-100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16 -0.00046 L -0.02014 -0.03402 L -0.0007 -0.07592 L 0.02343 -0.04004 L 0.00416 -0.00046 Z " pathEditMode="fixed" rAng="-416" ptsTypes="FFFFF">
                                      <p:cBhvr>
                                        <p:cTn id="39" dur="5000" spd="-100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3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-4.44444E-6 L -0.01546 -0.0405 L 0.00573 -0.07592 L 0.02101 -0.03541 L -0.00017 -4.44444E-6 Z " pathEditMode="fixed" rAng="-77" ptsTypes="FFFFF">
                                      <p:cBhvr>
                                        <p:cTn id="41" dur="5000" spd="-100000" fill="hold"/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3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2.22222E-6 L -0.01806 -0.04259 L 4.44444E-6 -0.08542 L 0.01805 -0.04259 L 4.44444E-6 2.22222E-6 Z " pathEditMode="fixed" rAng="247" ptsTypes="FFFFF">
                                      <p:cBhvr>
                                        <p:cTn id="43" dur="5000" spd="-100000" fill="hold"/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648 C 0.00296 -0.01875 -0.00104 -0.00741 0.00608 -0.0169 C 0.0132 -0.02639 0.00469 -0.02107 0.01389 -0.02523 C 0.01598 -0.02454 0.01893 -0.02546 0.02014 -0.02315 C 0.02205 -0.01968 0.02049 -0.01459 0.02171 -0.01065 C 0.02257 -0.00787 0.02483 -0.00648 0.02639 -0.0044 C 0.02483 0.0081 0.02275 0.00995 0.02014 0.0206 C 0.02066 0.02685 0.02101 0.0331 0.02171 0.03935 C 0.02205 0.04143 0.02483 0.04491 0.02327 0.0456 C 0.01927 0.04722 0.01493 0.04421 0.01077 0.04352 C 0.00973 0.03935 0.00868 0.03518 0.00764 0.03102 C 0.00608 0.02477 -0.00173 0.02685 -0.00642 0.02477 C -0.00954 0.02338 -0.01302 0.02315 -0.01579 0.0206 C -0.01892 0.01782 -0.02152 0.01389 -0.02517 0.01227 C -0.03628 0.00741 -0.03177 0.01065 -0.03923 0.00393 C -0.04027 -0.00023 -0.04132 -0.0044 -0.04236 -0.00857 C -0.04288 -0.01065 -0.04392 -0.01482 -0.04392 -0.01482 C -0.03906 -0.03403 -0.01319 -0.03287 -0.00173 -0.03357 C 0.01129 -0.03449 0.02431 -0.03496 0.03733 -0.03565 C 0.05087 -0.03496 0.06441 -0.03472 0.07796 -0.03357 C 0.08004 -0.03334 0.08316 -0.03403 0.08421 -0.03148 C 0.08525 -0.02894 0.08299 -0.02593 0.08264 -0.02315 C 0.08195 -0.01759 0.08177 -0.01204 0.08108 -0.00648 C 0.07969 0.00416 0.07483 -0.00209 0.07483 0.00393 " pathEditMode="relative" ptsTypes="fffffffffffffffffffffffA">
                                      <p:cBhvr>
                                        <p:cTn id="70" dur="50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C -0.00139 0.00532 0.00069 0.01389 -0.00312 0.01667 C -0.00764 0.01991 -0.01354 0.01806 -0.01875 0.01875 C -0.02292 0.01944 -0.02708 0.02014 -0.03125 0.02083 C -0.03229 0.025 -0.03264 0.03843 -0.02969 0.04167 C -0.02969 0.04167 -0.01806 0.04676 -0.01562 0.04792 C -0.01406 0.04861 -0.01094 0.05 -0.01094 0.05 C -0.01406 0.05139 -0.01806 0.05255 -0.02031 0.05625 C -0.02899 0.0706 -0.01319 0.05463 -0.02656 0.06667 C -0.0309 0.08426 -0.03003 0.07824 -0.02656 0.1125 C -0.02622 0.11505 -0.01997 0.12407 -0.01875 0.125 C -0.0158 0.12708 -0.00937 0.12917 -0.00937 0.12917 C -0.00729 0.12847 -0.00451 0.12917 -0.00312 0.12708 C -0.00104 0.12384 -0.00312 0.11574 4.44444E-6 0.11458 C 0.00208 0.11389 0.00417 0.11319 0.00625 0.1125 C 0.00677 0.11042 0.00781 0.10625 0.00781 0.10625 " pathEditMode="relative" rAng="0" ptsTypes="fffffffffffffffA">
                                      <p:cBhvr>
                                        <p:cTn id="72" dur="50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14815E-6 C 0.00191 -0.00995 0.00035 -0.01342 0.00782 -0.01666 C 0.02969 -0.01458 0.0342 -0.02036 0.025 -0.00208 C 0.02691 0.00811 0.02726 0.02177 0.04375 0.00417 C 0.0467 0.00116 0.04288 -0.00555 0.04219 -0.01041 C 0.0408 -0.0199 0.03525 -0.02754 0.03125 -0.03541 C 0.02934 -0.03911 0.02813 -0.04791 0.02813 -0.04791 C 0.029 -0.05138 0.03021 -0.05833 0.03282 -0.06041 C 0.03559 -0.06272 0.04219 -0.06458 0.04219 -0.06458 C 0.04532 -0.06388 0.04913 -0.06527 0.05157 -0.06249 C 0.0566 -0.05671 0.04983 -0.04166 0.06094 -0.04166 " pathEditMode="relative" ptsTypes="ffffffffffA">
                                      <p:cBhvr>
                                        <p:cTn id="74" dur="50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C 0.00538 0.02824 -0.00017 0.02083 -0.02187 0.02291 C -0.02535 0.03703 -0.02014 0.03541 -0.01094 0.0375 C -0.00851 0.04699 -0.00816 0.04884 -0.01562 0.05208 C -0.02535 0.06504 -0.03194 0.05995 -0.04687 0.05833 C -0.04844 0.05764 -0.05017 0.05717 -0.05156 0.05625 C -0.0533 0.05509 -0.05451 0.05301 -0.05625 0.05208 C -0.07292 0.04213 -0.05972 0.05324 -0.07031 0.04375 C -0.07431 0.02801 -0.06892 0.04745 -0.075 0.03125 C -0.07569 0.02939 -0.07517 0.02639 -0.07656 0.025 C -0.07917 0.02245 -0.08594 0.02083 -0.08594 0.02083 C -0.08767 0.01389 -0.0875 0.01666 -0.0875 0.0125 " pathEditMode="relative" ptsTypes="fffffffffffA">
                                      <p:cBhvr>
                                        <p:cTn id="76" dur="5000" fill="hold"/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0972 C 0.00347 -0.04167 -0.00105 -0.04259 0.01892 -0.03889 C 0.02465 -0.03958 0.03159 -0.03611 0.03611 -0.04097 C 0.03906 -0.04398 0.03541 -0.0507 0.03455 -0.05556 C 0.03385 -0.05972 0.03246 -0.06389 0.03142 -0.06806 C 0.0302 -0.07292 0.02639 -0.0757 0.02517 -0.08056 C 0.02465 -0.08264 0.02465 -0.08519 0.02361 -0.08681 C 0.02118 -0.09074 0.00868 -0.09769 0.00486 -0.09931 C -0.01598 -0.09699 -0.03143 -0.09259 -0.05295 -0.09097 C -0.05608 -0.08681 -0.0592 -0.08264 -0.06233 -0.07847 C -0.06459 -0.07546 -0.06545 -0.06597 -0.06545 -0.06597 C -0.06372 -0.05208 -0.06702 -0.05347 -0.06077 -0.05347 " pathEditMode="relative" ptsTypes="fffffffffffA">
                                      <p:cBhvr>
                                        <p:cTn id="78" dur="5000" fill="hold"/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1 2.13691E-6 C 0.0125 0.01179 0.01407 0.02151 0.01893 0.03122 C 0.01268 0.0562 -0.00659 0.03978 -0.01076 0.02289 C -0.01111 0.01919 -0.01163 0.00555 -0.01389 2.13691E-6 C -0.01579 -0.0044 -0.02014 -0.01249 -0.02014 -0.01226 C -0.01753 -0.03608 -0.01718 -0.03076 0.00174 -0.0333 C 0.00348 -0.04302 0.00122 -0.04163 0.00643 -0.04163 " pathEditMode="relative" rAng="0" ptsTypes="ffffffA">
                                      <p:cBhvr>
                                        <p:cTn id="80" dur="5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92593E-6 C 0.00729 0.0007 0.01458 0.00093 0.02188 0.00209 C 0.02396 0.00232 0.02656 0.00209 0.02813 0.00417 C 0.02969 0.00626 0.02917 0.00973 0.02969 0.01251 C 0.05104 0.01135 0.07361 0.02339 0.06563 -0.00833 C 0.06337 -0.01735 0.06267 -0.01296 0.05781 -0.01666 C 0.04826 -0.0236 0.04045 -0.02962 0.02969 -0.03333 C 0.02448 -0.03518 0.01406 -0.03958 0.01406 -0.03958 C 0.01302 -0.04166 0.01094 -0.04583 0.01094 -0.04583 " pathEditMode="relative" ptsTypes="ffffffffA">
                                      <p:cBhvr>
                                        <p:cTn id="82" dur="5000" fill="hold"/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694 C 0.00156 -0.0118 0.00347 -0.01852 0.00347 -0.02361 C 0.00347 -0.03194 0.00364 -0.04051 0.00191 -0.04861 C 0.00139 -0.05092 -0.0059 -0.05463 -0.00747 -0.05486 C -0.01528 -0.05602 -0.02309 -0.05625 -0.0309 -0.05694 C -0.04792 -0.06458 -0.02205 -0.05231 -0.04028 -0.06319 C -0.04896 -0.06829 -0.05226 -0.06782 -0.06215 -0.06944 C -0.06372 -0.07083 -0.06563 -0.07176 -0.06684 -0.07361 C -0.07101 -0.08055 -0.06441 -0.09514 -0.06059 -0.09861 C -0.05747 -0.10139 -0.05122 -0.10694 -0.05122 -0.10694 C -0.04948 -0.11366 -0.04809 -0.12778 -0.04809 -0.12778 " pathEditMode="relative" ptsTypes="ffffffffffA">
                                      <p:cBhvr>
                                        <p:cTn id="84" dur="5000" fill="hold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186 C 3.61111E-6 -0.00116 0.00573 -0.00417 0.00833 0.00023 C 0.02621 0.02916 -0.00174 0.01713 0.01614 0.02314 C 0.02586 0.03171 0.02448 0.03495 0.02239 0.05231 C 0.02152 0.05925 0.01458 0.07106 0.01458 0.07129 C 0.01215 0.08425 0.0158 0.10185 0.0052 0.10648 C -0.00105 0.10578 -0.0073 0.10555 -0.01355 0.10439 C -0.01511 0.10416 -0.01719 0.10416 -0.01823 0.10231 C -0.02396 0.09166 -0.02292 0.07453 -0.02292 0.06273 " pathEditMode="relative" rAng="0" ptsTypes="ffffffffA">
                                      <p:cBhvr>
                                        <p:cTn id="86" dur="50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8" presetClass="emph" presetSubtype="0" repeatCount="indefinite" autoRev="1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17" dur="1000" fill="hold"/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19" dur="1000" fill="hold"/>
                                        <p:tgtEl>
                                          <p:spTgt spid="1280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21" dur="1000" fill="hold"/>
                                        <p:tgtEl>
                                          <p:spTgt spid="128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23" dur="1000" fill="hold"/>
                                        <p:tgtEl>
                                          <p:spTgt spid="128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25" dur="1000" fill="hold"/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27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29" dur="10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31" dur="1000" fill="hold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autoRev="1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5400000">
                                      <p:cBhvr>
                                        <p:cTn id="133" dur="1000" fill="hold"/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20" grpId="0" animBg="1"/>
      <p:bldP spid="128020" grpId="1" animBg="1"/>
      <p:bldP spid="128020" grpId="2" animBg="1"/>
      <p:bldP spid="128020" grpId="3" animBg="1"/>
      <p:bldP spid="128021" grpId="0" animBg="1"/>
      <p:bldP spid="128021" grpId="1" animBg="1"/>
      <p:bldP spid="128021" grpId="2" animBg="1"/>
      <p:bldP spid="128021" grpId="3" animBg="1"/>
      <p:bldP spid="128022" grpId="0" animBg="1"/>
      <p:bldP spid="128022" grpId="1" animBg="1"/>
      <p:bldP spid="128022" grpId="2" animBg="1"/>
      <p:bldP spid="128022" grpId="3" animBg="1"/>
      <p:bldP spid="128023" grpId="0" animBg="1"/>
      <p:bldP spid="128023" grpId="1" animBg="1"/>
      <p:bldP spid="128023" grpId="2" animBg="1"/>
      <p:bldP spid="128023" grpId="3" animBg="1"/>
      <p:bldP spid="128024" grpId="0" animBg="1"/>
      <p:bldP spid="128024" grpId="1" animBg="1"/>
      <p:bldP spid="128024" grpId="2" animBg="1"/>
      <p:bldP spid="128024" grpId="3" animBg="1"/>
      <p:bldP spid="128025" grpId="0" animBg="1"/>
      <p:bldP spid="128025" grpId="1" animBg="1"/>
      <p:bldP spid="128025" grpId="2" animBg="1"/>
      <p:bldP spid="128025" grpId="3" animBg="1"/>
      <p:bldP spid="128026" grpId="0" animBg="1"/>
      <p:bldP spid="128026" grpId="1" animBg="1"/>
      <p:bldP spid="128026" grpId="2" animBg="1"/>
      <p:bldP spid="128026" grpId="3" animBg="1"/>
      <p:bldP spid="128027" grpId="0" animBg="1"/>
      <p:bldP spid="128027" grpId="1" animBg="1"/>
      <p:bldP spid="128027" grpId="2" animBg="1"/>
      <p:bldP spid="128027" grpId="3" animBg="1"/>
      <p:bldP spid="128028" grpId="0" animBg="1"/>
      <p:bldP spid="128028" grpId="1" animBg="1"/>
      <p:bldP spid="128028" grpId="2" animBg="1"/>
      <p:bldP spid="128028" grpId="3" animBg="1"/>
      <p:bldP spid="128033" grpId="0" animBg="1"/>
      <p:bldP spid="128037" grpId="0" animBg="1"/>
      <p:bldP spid="128037" grpId="1" animBg="1"/>
      <p:bldP spid="128037" grpId="2" animBg="1"/>
      <p:bldP spid="128038" grpId="0" animBg="1"/>
      <p:bldP spid="128038" grpId="1" animBg="1"/>
      <p:bldP spid="128038" grpId="2" animBg="1"/>
      <p:bldP spid="128039" grpId="0" animBg="1"/>
      <p:bldP spid="128039" grpId="1" animBg="1"/>
      <p:bldP spid="128039" grpId="2" animBg="1"/>
      <p:bldP spid="128044" grpId="0" animBg="1"/>
      <p:bldP spid="128046" grpId="0" animBg="1"/>
      <p:bldP spid="128047" grpId="0" animBg="1"/>
      <p:bldP spid="128048" grpId="0" animBg="1"/>
      <p:bldP spid="52" grpId="0" animBg="1"/>
      <p:bldP spid="54" grpId="0" animBg="1"/>
      <p:bldP spid="56" grpId="0" animBg="1"/>
      <p:bldP spid="57" grpId="0"/>
      <p:bldP spid="55" grpId="0"/>
      <p:bldP spid="58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ko-KR" altLang="en-US" sz="3200" b="1" dirty="0" smtClean="0">
                <a:solidFill>
                  <a:srgbClr val="27763B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중간 단계</a:t>
            </a:r>
            <a:endParaRPr lang="en-GB" sz="3200" b="1" dirty="0">
              <a:solidFill>
                <a:srgbClr val="27763B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914"/>
            <a:ext cx="4824536" cy="38163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27763B"/>
              </a:buClr>
              <a:buSzPct val="100000"/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중간 단계에서 플라스틱은 기계적 강성을 잃게 되어 야생동물에 걸려 엉키거나 배수로를 막히게 하지 못함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27763B"/>
              </a:buClr>
              <a:buSzPct val="100000"/>
              <a:buFont typeface="Arial" pitchFamily="34" charset="0"/>
              <a:buChar char="•"/>
            </a:pP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27763B"/>
              </a:buClr>
              <a:buSzPct val="100000"/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환경상에 시각적 위해 요소가 되지 않음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27763B"/>
              </a:buClr>
              <a:buSzPct val="100000"/>
              <a:buFont typeface="Arial" pitchFamily="34" charset="0"/>
              <a:buChar char="•"/>
            </a:pP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27763B"/>
              </a:buClr>
              <a:buSzPct val="100000"/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주변 환경중의 수많은 다른 입자들과 섞이게 됨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6012160" y="4149080"/>
            <a:ext cx="1647645" cy="1626244"/>
            <a:chOff x="5110690" y="2057401"/>
            <a:chExt cx="2687638" cy="2162436"/>
          </a:xfrm>
        </p:grpSpPr>
        <p:pic>
          <p:nvPicPr>
            <p:cNvPr id="5" name="Picture 104" descr="Sacolas Pão de Açúcar com  2EM SOL 30 01 05 004(1)"/>
            <p:cNvPicPr preferRelativeResize="0">
              <a:picLocks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110690" y="2057401"/>
              <a:ext cx="2687638" cy="2159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10"/>
            <p:cNvSpPr>
              <a:spLocks noChangeArrowheads="1"/>
            </p:cNvSpPr>
            <p:nvPr/>
          </p:nvSpPr>
          <p:spPr bwMode="auto">
            <a:xfrm>
              <a:off x="5113865" y="2085166"/>
              <a:ext cx="2673350" cy="2134671"/>
            </a:xfrm>
            <a:prstGeom prst="rect">
              <a:avLst/>
            </a:prstGeom>
            <a:noFill/>
            <a:ln w="28575" algn="ctr">
              <a:solidFill>
                <a:srgbClr val="2C7628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GB"/>
            </a:p>
          </p:txBody>
        </p:sp>
      </p:grpSp>
      <p:pic>
        <p:nvPicPr>
          <p:cNvPr id="7" name="Picture 103" descr="Bombril 20 11 04 002"/>
          <p:cNvPicPr preferRelativeResize="0"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9880" y="1803143"/>
            <a:ext cx="1649923" cy="1591291"/>
          </a:xfrm>
          <a:prstGeom prst="rect">
            <a:avLst/>
          </a:prstGeom>
          <a:noFill/>
          <a:ln w="28575" algn="ctr">
            <a:solidFill>
              <a:srgbClr val="2C7628"/>
            </a:solidFill>
            <a:miter lim="800000"/>
            <a:headEnd/>
            <a:tailEnd/>
          </a:ln>
        </p:spPr>
      </p:pic>
      <p:sp>
        <p:nvSpPr>
          <p:cNvPr id="8" name="Rectangle 102"/>
          <p:cNvSpPr txBox="1">
            <a:spLocks noChangeArrowheads="1"/>
          </p:cNvSpPr>
          <p:nvPr/>
        </p:nvSpPr>
        <p:spPr bwMode="auto">
          <a:xfrm>
            <a:off x="5445816" y="1268541"/>
            <a:ext cx="2783331" cy="4095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2C7628"/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</a:rPr>
              <a:t>플라스틱</a:t>
            </a:r>
            <a:r>
              <a:rPr kumimoji="0" lang="ko-KR" alt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2C7628"/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sz="1400" b="1" kern="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백</a:t>
            </a:r>
            <a:r>
              <a:rPr lang="en-US" altLang="ko-KR" sz="1400" b="1" kern="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 </a:t>
            </a:r>
            <a:r>
              <a:rPr lang="ko-KR" altLang="en-US" sz="1400" b="1" kern="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부스러짐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rgbClr val="2C7628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9" name="Text Box 105"/>
          <p:cNvSpPr txBox="1">
            <a:spLocks noChangeArrowheads="1"/>
          </p:cNvSpPr>
          <p:nvPr/>
        </p:nvSpPr>
        <p:spPr bwMode="auto">
          <a:xfrm>
            <a:off x="5445660" y="3563167"/>
            <a:ext cx="2636838" cy="34445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ts val="2200"/>
              </a:lnSpc>
              <a:spcAft>
                <a:spcPts val="600"/>
              </a:spcAft>
            </a:pPr>
            <a:r>
              <a:rPr lang="ko-KR" altLang="en-US" sz="1400" b="1" dirty="0" smtClean="0">
                <a:solidFill>
                  <a:srgbClr val="2C7628"/>
                </a:solidFill>
                <a:latin typeface="Arial" pitchFamily="34" charset="0"/>
                <a:cs typeface="Arial" pitchFamily="34" charset="0"/>
              </a:rPr>
              <a:t>입자화 지속</a:t>
            </a:r>
            <a:endParaRPr lang="en-GB" sz="1400" b="1" dirty="0">
              <a:solidFill>
                <a:srgbClr val="2C762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17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224341"/>
            <a:ext cx="9177240" cy="61555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ko-KR" altLang="en-US" sz="2400" b="1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생분해</a:t>
            </a:r>
            <a:r>
              <a:rPr lang="ko-KR" altLang="en-US" sz="2400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단계</a:t>
            </a:r>
            <a:endParaRPr lang="en-US" altLang="ko-KR" sz="2400" b="1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ctr" eaLnBrk="1" hangingPunct="1"/>
            <a:r>
              <a:rPr lang="en-GB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Scanning Electron Microscope (SEM)</a:t>
            </a:r>
            <a:endParaRPr lang="en-GB" sz="1600" b="1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655351" y="1248300"/>
            <a:ext cx="2938480" cy="2154199"/>
            <a:chOff x="1118" y="861"/>
            <a:chExt cx="2038" cy="1427"/>
          </a:xfrm>
        </p:grpSpPr>
        <p:pic>
          <p:nvPicPr>
            <p:cNvPr id="21520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120" y="861"/>
              <a:ext cx="2033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1" name="Text Box 7"/>
            <p:cNvSpPr txBox="1">
              <a:spLocks noChangeArrowheads="1"/>
            </p:cNvSpPr>
            <p:nvPr/>
          </p:nvSpPr>
          <p:spPr bwMode="auto">
            <a:xfrm>
              <a:off x="1221" y="2023"/>
              <a:ext cx="1884" cy="2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비산화 필름</a:t>
              </a:r>
              <a:r>
                <a:rPr lang="en-GB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.  </a:t>
              </a:r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필름표면 온전함</a:t>
              </a:r>
              <a:r>
                <a:rPr lang="en-US" altLang="ko-KR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 </a:t>
              </a:r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표면 소수성에  의해 </a:t>
              </a:r>
              <a:r>
                <a:rPr lang="en-US" altLang="ko-KR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미생물 활동 제한적</a:t>
              </a:r>
              <a:endParaRPr lang="en-GB" sz="1000" dirty="0">
                <a:solidFill>
                  <a:srgbClr val="333333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sp>
          <p:nvSpPr>
            <p:cNvPr id="21522" name="Rectangle 15"/>
            <p:cNvSpPr>
              <a:spLocks noChangeArrowheads="1"/>
            </p:cNvSpPr>
            <p:nvPr/>
          </p:nvSpPr>
          <p:spPr bwMode="auto">
            <a:xfrm>
              <a:off x="1118" y="1337"/>
              <a:ext cx="2038" cy="183"/>
            </a:xfrm>
            <a:prstGeom prst="rect">
              <a:avLst/>
            </a:prstGeom>
            <a:noFill/>
            <a:ln w="28575" algn="ctr">
              <a:solidFill>
                <a:srgbClr val="2C7628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</p:grpSp>
      <p:grpSp>
        <p:nvGrpSpPr>
          <p:cNvPr id="3" name="Group 25"/>
          <p:cNvGrpSpPr/>
          <p:nvPr/>
        </p:nvGrpSpPr>
        <p:grpSpPr>
          <a:xfrm>
            <a:off x="5903923" y="3694688"/>
            <a:ext cx="3000395" cy="2013845"/>
            <a:chOff x="5622955" y="3857628"/>
            <a:chExt cx="3163887" cy="2239081"/>
          </a:xfrm>
        </p:grpSpPr>
        <p:sp>
          <p:nvSpPr>
            <p:cNvPr id="21510" name="Text Box 8"/>
            <p:cNvSpPr txBox="1">
              <a:spLocks noChangeArrowheads="1"/>
            </p:cNvSpPr>
            <p:nvPr/>
          </p:nvSpPr>
          <p:spPr bwMode="auto">
            <a:xfrm>
              <a:off x="5819775" y="5822950"/>
              <a:ext cx="2840038" cy="2737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표면에 미생물의 대량 서식</a:t>
              </a:r>
              <a:r>
                <a:rPr lang="en-US" altLang="ko-KR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000" dirty="0" err="1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친수성</a:t>
              </a:r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필름</a:t>
              </a:r>
              <a:endParaRPr lang="en-GB" sz="1000" dirty="0">
                <a:solidFill>
                  <a:srgbClr val="333333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grpSp>
          <p:nvGrpSpPr>
            <p:cNvPr id="4" name="Group 24"/>
            <p:cNvGrpSpPr/>
            <p:nvPr/>
          </p:nvGrpSpPr>
          <p:grpSpPr>
            <a:xfrm>
              <a:off x="5622955" y="3857628"/>
              <a:ext cx="3163887" cy="1857388"/>
              <a:chOff x="5622955" y="3857628"/>
              <a:chExt cx="3163887" cy="1857388"/>
            </a:xfrm>
          </p:grpSpPr>
          <p:pic>
            <p:nvPicPr>
              <p:cNvPr id="22" name="Picture 21" descr="AM503(1).jpg"/>
              <p:cNvPicPr>
                <a:picLocks noChangeAspect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>
              <a:xfrm>
                <a:off x="5643570" y="3857628"/>
                <a:ext cx="3143272" cy="1857388"/>
              </a:xfrm>
              <a:prstGeom prst="rect">
                <a:avLst/>
              </a:prstGeom>
            </p:spPr>
          </p:pic>
          <p:sp>
            <p:nvSpPr>
              <p:cNvPr id="21511" name="Rectangle 17"/>
              <p:cNvSpPr>
                <a:spLocks noChangeArrowheads="1"/>
              </p:cNvSpPr>
              <p:nvPr/>
            </p:nvSpPr>
            <p:spPr bwMode="auto">
              <a:xfrm>
                <a:off x="5622955" y="4631529"/>
                <a:ext cx="3163887" cy="307980"/>
              </a:xfrm>
              <a:prstGeom prst="rect">
                <a:avLst/>
              </a:prstGeom>
              <a:noFill/>
              <a:ln w="28575" algn="ctr">
                <a:solidFill>
                  <a:srgbClr val="2C7628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endParaRPr lang="en-GB" dirty="0">
                  <a:latin typeface="-윤고딕320" panose="02030504000101010101" pitchFamily="18" charset="-127"/>
                  <a:ea typeface="-윤고딕320" panose="02030504000101010101" pitchFamily="18" charset="-127"/>
                </a:endParaRPr>
              </a:p>
            </p:txBody>
          </p:sp>
        </p:grp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5857884" y="1291388"/>
            <a:ext cx="3000396" cy="1939372"/>
            <a:chOff x="3527" y="873"/>
            <a:chExt cx="2020" cy="1319"/>
          </a:xfrm>
        </p:grpSpPr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3527" y="2025"/>
              <a:ext cx="2017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산화에 의한 표면균열 및 간극발생</a:t>
              </a:r>
              <a:r>
                <a:rPr lang="en-US" altLang="ko-KR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000" dirty="0" err="1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친수성</a:t>
              </a:r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필름</a:t>
              </a:r>
              <a:endParaRPr lang="en-GB" sz="1000" dirty="0">
                <a:solidFill>
                  <a:srgbClr val="333333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sp>
          <p:nvSpPr>
            <p:cNvPr id="21518" name="Rectangle 16"/>
            <p:cNvSpPr>
              <a:spLocks noChangeArrowheads="1"/>
            </p:cNvSpPr>
            <p:nvPr/>
          </p:nvSpPr>
          <p:spPr bwMode="auto">
            <a:xfrm>
              <a:off x="3532" y="1336"/>
              <a:ext cx="2015" cy="188"/>
            </a:xfrm>
            <a:prstGeom prst="rect">
              <a:avLst/>
            </a:prstGeom>
            <a:noFill/>
            <a:ln w="28575" algn="ctr">
              <a:solidFill>
                <a:srgbClr val="2C7628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pic>
          <p:nvPicPr>
            <p:cNvPr id="21519" name="Picture 2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536" y="873"/>
              <a:ext cx="2008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3"/>
          <p:cNvGrpSpPr/>
          <p:nvPr/>
        </p:nvGrpSpPr>
        <p:grpSpPr>
          <a:xfrm>
            <a:off x="2639469" y="3715652"/>
            <a:ext cx="2928958" cy="2112619"/>
            <a:chOff x="1785918" y="3857628"/>
            <a:chExt cx="3286148" cy="2371620"/>
          </a:xfrm>
        </p:grpSpPr>
        <p:pic>
          <p:nvPicPr>
            <p:cNvPr id="23" name="Picture 22" descr="AM502(1).jp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785918" y="3857628"/>
              <a:ext cx="3286148" cy="1787470"/>
            </a:xfrm>
            <a:prstGeom prst="rect">
              <a:avLst/>
            </a:prstGeom>
          </p:spPr>
        </p:pic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1836738" y="5780086"/>
              <a:ext cx="2959100" cy="449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ko-KR" altLang="en-US" sz="1000" dirty="0" smtClean="0">
                  <a:solidFill>
                    <a:srgbClr val="333333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미생물 활동에 의해 필름 표면이 갈라지고 갈라진 부분 약화됨</a:t>
              </a:r>
              <a:endParaRPr lang="en-GB" sz="1000" dirty="0">
                <a:solidFill>
                  <a:srgbClr val="333333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sp>
          <p:nvSpPr>
            <p:cNvPr id="21515" name="Rectangle 18"/>
            <p:cNvSpPr>
              <a:spLocks noChangeArrowheads="1"/>
            </p:cNvSpPr>
            <p:nvPr/>
          </p:nvSpPr>
          <p:spPr bwMode="auto">
            <a:xfrm>
              <a:off x="1789116" y="4609402"/>
              <a:ext cx="3282950" cy="310958"/>
            </a:xfrm>
            <a:prstGeom prst="rect">
              <a:avLst/>
            </a:prstGeom>
            <a:noFill/>
            <a:ln w="28575" algn="ctr">
              <a:solidFill>
                <a:srgbClr val="2C7628"/>
              </a:solidFill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18538" y="1159933"/>
            <a:ext cx="2357454" cy="4326467"/>
          </a:xfrm>
          <a:prstGeom prst="roundRect">
            <a:avLst/>
          </a:prstGeom>
          <a:solidFill>
            <a:schemeClr val="bg1"/>
          </a:solidFill>
          <a:ln>
            <a:solidFill>
              <a:srgbClr val="2C76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7" name="Group 29"/>
          <p:cNvGrpSpPr/>
          <p:nvPr/>
        </p:nvGrpSpPr>
        <p:grpSpPr>
          <a:xfrm>
            <a:off x="189976" y="1403985"/>
            <a:ext cx="2206472" cy="1959540"/>
            <a:chOff x="142844" y="1445018"/>
            <a:chExt cx="2286016" cy="2030183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42844" y="1445018"/>
              <a:ext cx="2286016" cy="1685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14282" y="3124442"/>
              <a:ext cx="2071702" cy="35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모발</a:t>
              </a:r>
              <a:endParaRPr lang="en-GB" sz="16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grpSp>
        <p:nvGrpSpPr>
          <p:cNvPr id="8" name="Group 30"/>
          <p:cNvGrpSpPr/>
          <p:nvPr/>
        </p:nvGrpSpPr>
        <p:grpSpPr>
          <a:xfrm>
            <a:off x="189976" y="3443819"/>
            <a:ext cx="2221509" cy="2004688"/>
            <a:chOff x="142844" y="3786190"/>
            <a:chExt cx="2286016" cy="206289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42844" y="3786190"/>
              <a:ext cx="2285984" cy="168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42844" y="5500704"/>
              <a:ext cx="2286016" cy="348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꽃가루</a:t>
              </a:r>
              <a:endParaRPr lang="en-GB" sz="16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18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산화생분해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</a:t>
            </a:r>
            <a:r>
              <a:rPr lang="en-US" altLang="ko-KR" sz="32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vs</a:t>
            </a:r>
            <a:r>
              <a:rPr lang="en-US" altLang="ko-KR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가수화생분해</a:t>
            </a:r>
            <a:endParaRPr lang="en-GB" sz="3200" b="1" dirty="0" smtClean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ctr"/>
            <a:r>
              <a:rPr lang="en-GB" sz="24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(Oxo-biodegradable)  (Hydro Biodegradable)</a:t>
            </a:r>
            <a:endParaRPr lang="en-GB" sz="24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753199"/>
              </p:ext>
            </p:extLst>
          </p:nvPr>
        </p:nvGraphicFramePr>
        <p:xfrm>
          <a:off x="323528" y="1268760"/>
          <a:ext cx="8568952" cy="46354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46962"/>
                <a:gridCol w="48219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Oxo</a:t>
                      </a:r>
                      <a:endParaRPr lang="en-GB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>
                    <a:solidFill>
                      <a:srgbClr val="0085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Hydro</a:t>
                      </a:r>
                      <a:endParaRPr lang="en-GB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>
                    <a:solidFill>
                      <a:srgbClr val="00853F"/>
                    </a:solidFill>
                  </a:tcPr>
                </a:tc>
              </a:tr>
              <a:tr h="277232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천연가스  또는 석유의 </a:t>
                      </a:r>
                      <a:r>
                        <a:rPr lang="ko-KR" altLang="en-US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부산물로 </a:t>
                      </a:r>
                      <a:r>
                        <a:rPr lang="ko-KR" altLang="en-US" sz="1000" baseline="0" dirty="0" err="1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부터</a:t>
                      </a:r>
                      <a:r>
                        <a:rPr lang="ko-KR" altLang="en-US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생산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전분과 같은 식물 원료로 </a:t>
                      </a:r>
                      <a:r>
                        <a:rPr lang="ko-KR" altLang="en-US" sz="1000" dirty="0" err="1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부터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생산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16024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 플라스틱의  폐기물 배출 경로를 통해 재생 가능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주원료에서 추출되지 않는 한 재활용 과정에 역기능 발생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464810">
                <a:tc>
                  <a:txBody>
                    <a:bodyPr/>
                    <a:lstStyle/>
                    <a:p>
                      <a:pPr fontAlgn="t"/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CO2</a:t>
                      </a:r>
                      <a:r>
                        <a:rPr lang="en-US" altLang="ko-KR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분해 기간 동안 서서히 방출됨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분해 중 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CO</a:t>
                      </a:r>
                      <a:r>
                        <a:rPr lang="en-GB" sz="1000" baseline="-25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2</a:t>
                      </a:r>
                      <a:r>
                        <a:rPr lang="en-GB" sz="1000" dirty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 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급속 방출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.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플라스틱 혼합물에 대한 규정에 준하여 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180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 이내에 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90%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가 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CO</a:t>
                      </a:r>
                      <a:r>
                        <a:rPr lang="en-GB" sz="1000" baseline="-25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2</a:t>
                      </a:r>
                      <a:r>
                        <a:rPr lang="en-GB" sz="1000" dirty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 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로 전환됨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,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이 플라스틱은 기후변화에 영향을 주며 토양의 개질</a:t>
                      </a:r>
                      <a:r>
                        <a:rPr lang="ko-KR" altLang="en-US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효과 없음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53732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err="1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매립시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불활성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err="1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매립시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메탄 방출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14486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 플라스틱 동일설비와 운전인력으로 사용가능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별도의 기계설비 및  인력 필요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47248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원가 상승 미미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일반적인 플라스틱 대비 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4~5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배의 고가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08002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 플라스틱과 동일한 기계적 강도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 플라스틱보다 약함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(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석유 기반의 플라스틱과 </a:t>
                      </a:r>
                      <a:r>
                        <a:rPr lang="ko-KR" altLang="en-US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혼합하지 않는 한</a:t>
                      </a:r>
                      <a:r>
                        <a:rPr lang="en-US" altLang="ko-KR" sz="1000" baseline="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)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40764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일반적 플라스틱과 동일한 무게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b="0" u="none" dirty="0" smtClean="0">
                          <a:solidFill>
                            <a:schemeClr val="tx1"/>
                          </a:solidFill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두껍고 무거움</a:t>
                      </a:r>
                      <a:endParaRPr lang="en-GB" sz="1000" b="0" u="none" dirty="0">
                        <a:solidFill>
                          <a:schemeClr val="tx1"/>
                        </a:solidFill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01518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필름 누출</a:t>
                      </a:r>
                      <a:r>
                        <a:rPr lang="en-GB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현상 없음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누출 현상 발생 할 수 있음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34280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육상 및 해상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,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어디에서도 분해가능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높은 수치의 미생물 환경에서 만 분해 가능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195034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유전자 변형 성분 없음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유전자변형 성분 존재 가능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27796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소각 가능 및 소각 시 높은 에너지  회수율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소각 가능하나 열량이 낮음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260558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err="1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생산시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비료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,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살충제</a:t>
                      </a:r>
                      <a:r>
                        <a:rPr lang="en-US" altLang="ko-KR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, </a:t>
                      </a:r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물 사용 없음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b="0" u="none" dirty="0" err="1" smtClean="0">
                          <a:solidFill>
                            <a:schemeClr val="tx1"/>
                          </a:solidFill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생산시</a:t>
                      </a:r>
                      <a:r>
                        <a:rPr lang="ko-KR" altLang="en-US" sz="1000" b="0" u="none" dirty="0" smtClean="0">
                          <a:solidFill>
                            <a:schemeClr val="tx1"/>
                          </a:solidFill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 비료와 살충제 및 물이 사용됨</a:t>
                      </a:r>
                      <a:endParaRPr lang="en-GB" sz="1000" b="0" u="none" dirty="0">
                        <a:solidFill>
                          <a:schemeClr val="tx1"/>
                        </a:solidFill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  <a:tr h="370840"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유효한 원료의 제한 없음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ko-KR" altLang="en-US" sz="1000" dirty="0" smtClean="0">
                          <a:latin typeface="-윤고딕320" panose="02030504000101010101" pitchFamily="18" charset="-127"/>
                          <a:ea typeface="-윤고딕320" panose="02030504000101010101" pitchFamily="18" charset="-127"/>
                        </a:rPr>
                        <a:t>유효 원료공급에 제한 </a:t>
                      </a:r>
                      <a:endParaRPr lang="en-GB" sz="1000" dirty="0">
                        <a:latin typeface="-윤고딕320" panose="02030504000101010101" pitchFamily="18" charset="-127"/>
                        <a:ea typeface="-윤고딕320" panose="02030504000101010101" pitchFamily="18" charset="-127"/>
                      </a:endParaRPr>
                    </a:p>
                  </a:txBody>
                  <a:tcPr marL="66675" marR="66675" marT="66675" marB="66675" anchor="ctr"/>
                </a:tc>
              </a:tr>
            </a:tbl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181156" y="923026"/>
            <a:ext cx="7416678" cy="502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277635"/>
              </a:buClr>
              <a:buSzPct val="141000"/>
              <a:buFont typeface="Arial" pitchFamily="34" charset="0"/>
              <a:buChar char="•"/>
            </a:pP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742950" lvl="1" indent="-285750" algn="just" eaLnBrk="1" hangingPunct="1">
              <a:lnSpc>
                <a:spcPct val="150000"/>
              </a:lnSpc>
              <a:spcBef>
                <a:spcPct val="20000"/>
              </a:spcBef>
              <a:buClr>
                <a:srgbClr val="277635"/>
              </a:buClr>
              <a:buSzPct val="141000"/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742950" lvl="1" indent="-285750" algn="just">
              <a:spcBef>
                <a:spcPct val="20000"/>
              </a:spcBef>
              <a:buClr>
                <a:schemeClr val="accent1"/>
              </a:buClr>
              <a:buSzPct val="150000"/>
            </a:pPr>
            <a:endParaRPr lang="en-GB" sz="1400" dirty="0"/>
          </a:p>
          <a:p>
            <a:pPr marL="742950" lvl="1" indent="-285750" algn="just">
              <a:spcBef>
                <a:spcPct val="20000"/>
              </a:spcBef>
              <a:buClr>
                <a:schemeClr val="accent1"/>
              </a:buClr>
              <a:buSzPct val="150000"/>
            </a:pPr>
            <a:endParaRPr lang="en-US" sz="3400" dirty="0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291629"/>
            <a:ext cx="9143999" cy="4308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GB" sz="28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Symphony </a:t>
            </a:r>
            <a:r>
              <a:rPr lang="en-GB" sz="2800" b="1" dirty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Environmental Technologies Plc.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15816" y="764704"/>
            <a:ext cx="3816424" cy="307777"/>
          </a:xfrm>
          <a:prstGeom prst="rect">
            <a:avLst/>
          </a:prstGeom>
          <a:noFill/>
          <a:ln>
            <a:solidFill>
              <a:srgbClr val="00853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 British Public Company</a:t>
            </a:r>
            <a:endParaRPr lang="en-GB" sz="1400" dirty="0">
              <a:solidFill>
                <a:schemeClr val="tx1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29" name="Picture 8" descr="union j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5416" y="804035"/>
            <a:ext cx="380480" cy="2296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331664" y="1268760"/>
            <a:ext cx="74168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d2p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, d2w, d2t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를 포함한 글로벌 브랜드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Controlled 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Life 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Plastic Technology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에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서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유일하게 인용한 </a:t>
            </a:r>
            <a:r>
              <a:rPr lang="ko-KR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영국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상장기업</a:t>
            </a:r>
            <a:r>
              <a:rPr lang="ko-KR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</a:t>
            </a:r>
            <a:endParaRPr lang="ko-KR" altLang="ko-KR" sz="1400" dirty="0">
              <a:latin typeface="-윤고딕330" panose="02030504000101010101" pitchFamily="18" charset="-127"/>
              <a:ea typeface="-윤고딕330" panose="02030504000101010101" pitchFamily="18" charset="-127"/>
              <a:cs typeface="Verdana" pitchFamily="34" charset="0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영국 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AIM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증시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상장 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“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  <a:hlinkClick r:id="rId3"/>
              </a:rPr>
              <a:t>SYM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”, 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미국 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뉴욕 은행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산하 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증시 상장 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“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  <a:hlinkClick r:id="rId4"/>
              </a:rPr>
              <a:t>SETPY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” </a:t>
            </a:r>
            <a:endParaRPr lang="ko-KR" altLang="ko-KR" sz="1400" dirty="0">
              <a:latin typeface="-윤고딕330" panose="02030504000101010101" pitchFamily="18" charset="-127"/>
              <a:ea typeface="-윤고딕330" panose="02030504000101010101" pitchFamily="18" charset="-127"/>
              <a:cs typeface="Verdana" pitchFamily="34" charset="0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96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개국의 광범위한 글로벌 네트워크 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첨단 시험 설비의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연구소</a:t>
            </a:r>
            <a:r>
              <a:rPr lang="ko-KR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운영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Symphony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사</a:t>
            </a:r>
            <a:r>
              <a:rPr lang="ko-KR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의 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과학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,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기술</a:t>
            </a: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, </a:t>
            </a:r>
            <a:r>
              <a:rPr lang="ko-KR" altLang="ko-KR" sz="1400" dirty="0" err="1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마케팅팀이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제공하는 고객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지원</a:t>
            </a:r>
            <a:r>
              <a:rPr lang="ko-KR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 서비스 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ISO:9001 / ISO:14001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인증</a:t>
            </a:r>
            <a:endParaRPr lang="ko-KR" altLang="ko-KR" sz="1400" dirty="0">
              <a:latin typeface="-윤고딕330" panose="02030504000101010101" pitchFamily="18" charset="-127"/>
              <a:ea typeface="-윤고딕330" panose="02030504000101010101" pitchFamily="18" charset="-127"/>
              <a:cs typeface="Verdana" pitchFamily="34" charset="0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Symphony Recycling -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폐기물의 </a:t>
            </a:r>
            <a:r>
              <a:rPr lang="ko-KR" alt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가치를 재창출하는 심포니사의 재활용 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Verdana" pitchFamily="34" charset="0"/>
              </a:rPr>
              <a:t>기술</a:t>
            </a:r>
            <a:endParaRPr lang="en-US" sz="3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19672" y="5229200"/>
            <a:ext cx="6336704" cy="541067"/>
            <a:chOff x="2051720" y="5157192"/>
            <a:chExt cx="6336704" cy="541067"/>
          </a:xfrm>
        </p:grpSpPr>
        <p:pic>
          <p:nvPicPr>
            <p:cNvPr id="34" name="Picture 13" descr="Society of the Chemical Industry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84745" y="5251790"/>
              <a:ext cx="501233" cy="304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98628" y="5157192"/>
              <a:ext cx="621244" cy="49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0" descr="oxo-bio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84368" y="5157192"/>
              <a:ext cx="504056" cy="491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4" descr="ASTMmemberlogoA transparent background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51720" y="5157192"/>
              <a:ext cx="367100" cy="509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5" descr="Society of Plastics Engineers higher res transparent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88087" y="5157192"/>
              <a:ext cx="494173" cy="47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BSI multi logo 14.03.14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98585" y="5157192"/>
              <a:ext cx="1737511" cy="541067"/>
            </a:xfrm>
            <a:prstGeom prst="rect">
              <a:avLst/>
            </a:prstGeom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87824" y="404664"/>
            <a:ext cx="3168352" cy="7920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ko-KR" altLang="en-US" sz="3200" b="1" dirty="0" smtClean="0">
                <a:solidFill>
                  <a:srgbClr val="27763B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매립</a:t>
            </a:r>
            <a:r>
              <a:rPr lang="en-US" altLang="ko-KR" sz="3200" b="1" dirty="0" smtClean="0">
                <a:solidFill>
                  <a:srgbClr val="27763B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(Landfill)</a:t>
            </a:r>
            <a:endParaRPr lang="en-GB" sz="3200" b="1" dirty="0">
              <a:solidFill>
                <a:srgbClr val="27763B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9565" y="1308695"/>
            <a:ext cx="7762875" cy="428054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>
              <a:buClr>
                <a:srgbClr val="27763B"/>
              </a:buClr>
              <a:buSzPct val="100000"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18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는 </a:t>
            </a:r>
            <a:r>
              <a:rPr lang="ko-KR" altLang="en-US" sz="18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현실적으로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재활용이나 </a:t>
            </a:r>
            <a:r>
              <a:rPr lang="ko-KR" altLang="en-US" sz="18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다른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형태로 </a:t>
            </a:r>
            <a:r>
              <a:rPr lang="ko-KR" altLang="en-US" sz="18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폐기를  위해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수집되기 어려운 개방 환경에 노출되는 플라스틱에 맞추어 설계됨</a:t>
            </a:r>
            <a:r>
              <a:rPr lang="en-US" altLang="ko-KR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  <a:buNone/>
            </a:pPr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  <a:buFont typeface="Arial" pitchFamily="34" charset="0"/>
              <a:buChar char="•"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18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플라스틱은 매립하여 분해되도록 설계되지 않았으며</a:t>
            </a:r>
            <a:r>
              <a:rPr lang="en-US" altLang="ko-KR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매립하여 분해되는 것은 효과적이지 않음</a:t>
            </a:r>
            <a:r>
              <a:rPr lang="en-US" altLang="ko-KR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매립지 운영자는 안전성을 선호함</a:t>
            </a:r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  <a:buNone/>
            </a:pPr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</a:pP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바이오 기반 플라스틱의 매립 분해는 메탄가스를 방출하여 이것은 </a:t>
            </a:r>
            <a:r>
              <a:rPr lang="en-GB" altLang="ko-KR" sz="18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CO</a:t>
            </a:r>
            <a:r>
              <a:rPr lang="en-GB" altLang="ko-KR" sz="1800" baseline="-250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보다도 강력한 온실 가스로</a:t>
            </a: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매립지가 가스를 </a:t>
            </a:r>
            <a:r>
              <a:rPr lang="ko-KR" altLang="en-US" sz="18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포집하도록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설계되지 않으면 적정한 방법이 아니며</a:t>
            </a:r>
            <a:r>
              <a:rPr lang="en-US" altLang="ko-KR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대부분의 매립지는 가스 </a:t>
            </a:r>
            <a:r>
              <a:rPr lang="ko-KR" altLang="en-US" sz="18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포집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설계가 되어있지 않음</a:t>
            </a:r>
            <a:endParaRPr lang="en-US" altLang="ko-KR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</a:pPr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>
              <a:buClr>
                <a:srgbClr val="27763B"/>
              </a:buClr>
              <a:buSzPct val="100000"/>
              <a:buFont typeface="Arial" pitchFamily="34" charset="0"/>
              <a:buChar char="•"/>
            </a:pP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플라스틱은 매립지로 보내져서는 안됨</a:t>
            </a:r>
            <a:r>
              <a:rPr lang="en-US" altLang="ko-KR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 </a:t>
            </a:r>
            <a:r>
              <a:rPr lang="ko-KR" altLang="en-US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현대적인 소각설비에서 안전하게 열에너지 또는 전기로 전환 시킬 수 있는 가치 있는 연료임</a:t>
            </a:r>
            <a:endParaRPr lang="en-GB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20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2267744" y="2348880"/>
            <a:ext cx="6470650" cy="24006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92150" lvl="1" indent="22225" eaLnBrk="1" hangingPunct="1"/>
            <a:r>
              <a:rPr lang="en-US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REDUCE:</a:t>
            </a:r>
            <a:r>
              <a:rPr 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6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US" sz="1600" b="1" baseline="-250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US" sz="16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  <a:r>
              <a:rPr 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는 환경에서의 고질적인 플라스틱 폐기물의         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 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문제를 경감시켜 줄 수 있음</a:t>
            </a:r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REUSE: </a:t>
            </a:r>
            <a:r>
              <a:rPr 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6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US" sz="1600" b="1" baseline="-250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US" sz="16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  <a:r>
              <a:rPr 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기반 제품은 가용연한 동안 반복적 재사용이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가능함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RECYCLE</a:t>
            </a:r>
            <a:r>
              <a:rPr lang="en-US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: </a:t>
            </a:r>
            <a:r>
              <a:rPr lang="en-US" sz="1600" b="1" dirty="0">
                <a:solidFill>
                  <a:srgbClr val="A4AB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US" sz="1600" b="1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US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  <a:r>
              <a:rPr lang="en-US" sz="1600" b="1" dirty="0" smtClean="0">
                <a:solidFill>
                  <a:srgbClr val="A4AB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기반 제품은 재활용 가능하며 재활용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플라스틱 고분자로도  만들 수 있으며 일부 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692150" lvl="1" indent="22225" eaLnBrk="1" hangingPunct="1"/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 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바이오기반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제품과 혼합하여도 가능함</a:t>
            </a:r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571907"/>
            <a:ext cx="7988060" cy="98488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algn="ctr" eaLnBrk="1" hangingPunct="1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사용에 대한 책임</a:t>
            </a:r>
            <a:r>
              <a:rPr lang="en-GB" sz="3200" dirty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/>
            </a:r>
            <a:br>
              <a:rPr lang="en-GB" sz="3200" dirty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</a:br>
            <a:r>
              <a:rPr lang="en-GB" sz="32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3</a:t>
            </a:r>
            <a:r>
              <a:rPr lang="en-GB" sz="32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GB" sz="32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R’s</a:t>
            </a:r>
          </a:p>
        </p:txBody>
      </p:sp>
      <p:pic>
        <p:nvPicPr>
          <p:cNvPr id="14343" name="Picture 13" descr="light bulb 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19018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2w_DARK_GREEN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4188" y="2355756"/>
            <a:ext cx="240012" cy="413324"/>
          </a:xfrm>
          <a:prstGeom prst="rect">
            <a:avLst/>
          </a:prstGeom>
        </p:spPr>
      </p:pic>
      <p:pic>
        <p:nvPicPr>
          <p:cNvPr id="10" name="Picture 9" descr="d2w_DARK_GREEN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939" y="3112005"/>
            <a:ext cx="240012" cy="413324"/>
          </a:xfrm>
          <a:prstGeom prst="rect">
            <a:avLst/>
          </a:prstGeom>
        </p:spPr>
      </p:pic>
      <p:pic>
        <p:nvPicPr>
          <p:cNvPr id="11" name="Picture 10" descr="d2w_DARK_GREEN_NEW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569" y="3876880"/>
            <a:ext cx="240012" cy="41332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21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6516216" y="47665"/>
            <a:ext cx="2592288" cy="3021295"/>
            <a:chOff x="5220071" y="16355"/>
            <a:chExt cx="3024337" cy="2904663"/>
          </a:xfrm>
        </p:grpSpPr>
        <p:pic>
          <p:nvPicPr>
            <p:cNvPr id="14" name="Picture 13" descr="1210335_88137832 notified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5220071" y="16355"/>
              <a:ext cx="3024337" cy="29046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1374282">
              <a:off x="5834388" y="590311"/>
              <a:ext cx="1968269" cy="171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i="1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d2w </a:t>
              </a:r>
              <a:r>
                <a:rPr lang="ko-KR" altLang="en-US" sz="1000" b="1" i="1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플라스틱은 </a:t>
              </a:r>
              <a:r>
                <a:rPr lang="ko-KR" altLang="en-US" sz="1000" b="1" i="1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부서지는 것이 아님</a:t>
              </a:r>
            </a:p>
            <a:p>
              <a:r>
                <a:rPr lang="en-US" altLang="ko-KR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d2w</a:t>
              </a:r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는  플라스틱의 가용 기간  이후   완전히    다른 분자 구조의  </a:t>
              </a:r>
              <a:r>
                <a:rPr lang="ko-KR" altLang="en-US" sz="1000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물질로 </a:t>
              </a:r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변환</a:t>
              </a:r>
              <a:endParaRPr lang="en-US" altLang="ko-KR" sz="1000" dirty="0" smtClean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  <a:p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시키는 </a:t>
              </a:r>
              <a:r>
                <a:rPr lang="ko-KR" altLang="en-US" sz="1000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것임</a:t>
              </a:r>
              <a:r>
                <a:rPr lang="en-US" altLang="ko-KR" sz="1000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.</a:t>
              </a:r>
              <a:endParaRPr lang="ko-KR" altLang="en-US" sz="1000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  <a:p>
              <a:r>
                <a:rPr lang="ko-KR" altLang="en-US" sz="1000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그것은 </a:t>
              </a:r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더 이상 플라스틱</a:t>
              </a:r>
              <a:endParaRPr lang="en-US" altLang="ko-KR" sz="1000" dirty="0" smtClean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  <a:p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이 아니며 그것은 개방된</a:t>
              </a:r>
              <a:endParaRPr lang="en-US" altLang="ko-KR" sz="1000" dirty="0" smtClean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  <a:p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환경에서 나뭇잎과   같은 </a:t>
              </a:r>
              <a:r>
                <a:rPr lang="ko-KR" altLang="en-US" sz="1000" dirty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생물학적 </a:t>
              </a:r>
              <a:r>
                <a:rPr lang="ko-KR" altLang="en-US" sz="1000" dirty="0" smtClean="0">
                  <a:latin typeface="-윤고딕320" panose="02030504000101010101" pitchFamily="18" charset="-127"/>
                  <a:ea typeface="-윤고딕320" panose="02030504000101010101" pitchFamily="18" charset="-127"/>
                </a:rPr>
                <a:t>동화물질이 되는 것임</a:t>
              </a:r>
              <a:endParaRPr lang="en-GB" altLang="ko-KR" sz="1000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</p:grpSp>
      <p:pic>
        <p:nvPicPr>
          <p:cNvPr id="9" name="Picture 8" descr="ecosigma logo off web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47892" y="4437112"/>
            <a:ext cx="1312540" cy="420013"/>
          </a:xfrm>
          <a:prstGeom prst="rect">
            <a:avLst/>
          </a:prstGeom>
        </p:spPr>
      </p:pic>
      <p:pic>
        <p:nvPicPr>
          <p:cNvPr id="10" name="Picture 9" descr="universita_di_pi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08304" y="3284984"/>
            <a:ext cx="1080120" cy="1080120"/>
          </a:xfrm>
          <a:prstGeom prst="rect">
            <a:avLst/>
          </a:prstGeom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47726" y="1647795"/>
            <a:ext cx="8740345" cy="470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/>
          <a:lstStyle/>
          <a:p>
            <a:pPr marL="812800" lvl="1" indent="-457200" defTabSz="3600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2C7628"/>
              </a:buClr>
              <a:buSzPct val="140000"/>
              <a:buFont typeface="Arial" pitchFamily="34" charset="0"/>
              <a:buChar char="•"/>
              <a:tabLst>
                <a:tab pos="36000" algn="l"/>
              </a:tabLst>
            </a:pPr>
            <a:endParaRPr lang="en-US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31766"/>
            <a:ext cx="91440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탄소 가치</a:t>
            </a:r>
            <a:endParaRPr lang="fr-FR" sz="3200" b="1" dirty="0">
              <a:solidFill>
                <a:srgbClr val="0000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84783"/>
            <a:ext cx="6192688" cy="36004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o-KR" altLang="en-US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분해과정에서</a:t>
            </a:r>
            <a:r>
              <a:rPr lang="en-GB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d</a:t>
            </a:r>
            <a:r>
              <a:rPr lang="en-GB" sz="1600" b="1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  <a:r>
              <a:rPr lang="ko-KR" altLang="en-US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는 </a:t>
            </a:r>
            <a:r>
              <a:rPr lang="ko-KR" altLang="en-US" sz="1600" b="1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가치있는</a:t>
            </a:r>
            <a:r>
              <a:rPr lang="ko-KR" altLang="en-US" sz="16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탄소물질을 생태계로 전달하는 것을 가능하게 합니다</a:t>
            </a:r>
            <a:endParaRPr lang="en-US" altLang="ko-KR" sz="1600" b="1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/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/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연구에 따르면 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16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산화생분해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기술의 이점 중 하나로 플라스틱 성분중의 탄소는 궁극적으로 환경중의 유기 생물체와 공유하게 됨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*</a:t>
            </a:r>
          </a:p>
          <a:p>
            <a:pPr algn="just"/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/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추가적 연구는 탄소 기반 유기 물질로 개발되었다는 것이며 이는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생분해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형태의 분해 메커니즘의 결과에 의해 토양에서 유기 생물체에 의해 흡수된다는 것을 보여준다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**</a:t>
            </a:r>
          </a:p>
          <a:p>
            <a:pPr algn="just"/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/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이것은 탄소를 포획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(Capture)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또는 </a:t>
            </a:r>
            <a:r>
              <a:rPr lang="en-GB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CO</a:t>
            </a:r>
            <a:r>
              <a:rPr lang="en-GB" altLang="ko-KR" sz="16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로 즉시 배출하는 일반적인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Hydro-Degradable </a:t>
            </a:r>
            <a:r>
              <a:rPr lang="ko-KR" alt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플라스틱의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경향과는 다른 형태이다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590401"/>
            <a:ext cx="748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Calibri" pitchFamily="34" charset="0"/>
                <a:cs typeface="Calibri" pitchFamily="34" charset="0"/>
              </a:rPr>
              <a:t>*Biodegradation Tests of </a:t>
            </a:r>
            <a:r>
              <a:rPr lang="en-GB" sz="1100" dirty="0" err="1" smtClean="0">
                <a:latin typeface="Calibri" pitchFamily="34" charset="0"/>
                <a:cs typeface="Calibri" pitchFamily="34" charset="0"/>
              </a:rPr>
              <a:t>Oxo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-degradable </a:t>
            </a:r>
            <a:r>
              <a:rPr lang="en-GB" sz="1100" dirty="0" err="1" smtClean="0">
                <a:latin typeface="Calibri" pitchFamily="34" charset="0"/>
                <a:cs typeface="Calibri" pitchFamily="34" charset="0"/>
              </a:rPr>
              <a:t>Polyolefins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 by Means of Single Microbial Species, University of Pisa, 2009</a:t>
            </a:r>
          </a:p>
          <a:p>
            <a:r>
              <a:rPr lang="en-GB" sz="1100" dirty="0" smtClean="0">
                <a:latin typeface="Calibri" pitchFamily="34" charset="0"/>
                <a:cs typeface="Calibri" pitchFamily="34" charset="0"/>
              </a:rPr>
              <a:t>**Program for Composting </a:t>
            </a:r>
            <a:r>
              <a:rPr lang="en-GB" sz="1100" dirty="0" err="1" smtClean="0">
                <a:latin typeface="Calibri" pitchFamily="34" charset="0"/>
                <a:cs typeface="Calibri" pitchFamily="34" charset="0"/>
              </a:rPr>
              <a:t>Oxo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-biodegradable Plastic Residues, </a:t>
            </a:r>
            <a:r>
              <a:rPr lang="en-GB" sz="1100" dirty="0" err="1" smtClean="0">
                <a:latin typeface="Calibri" pitchFamily="34" charset="0"/>
                <a:cs typeface="Calibri" pitchFamily="34" charset="0"/>
              </a:rPr>
              <a:t>EcoSigma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, 2008</a:t>
            </a:r>
            <a:endParaRPr lang="en-GB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22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en-US" sz="28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CO</a:t>
            </a:r>
            <a:r>
              <a:rPr lang="en-US" sz="2800" b="1" kern="1200" baseline="-250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US" sz="2800" b="1" kern="1200" baseline="300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28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발생이 부적절한 이유</a:t>
            </a:r>
            <a:endParaRPr lang="en-US" sz="28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 algn="just" eaLnBrk="1" hangingPunct="1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r>
              <a:rPr lang="ko-KR" altLang="en-US" sz="1600" kern="12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시료는 통제되지 않은 물리화학적 환경인 실험실적</a:t>
            </a:r>
            <a:r>
              <a:rPr lang="en-US" sz="1600" kern="12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kern="12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토양 또는</a:t>
            </a:r>
            <a:r>
              <a:rPr lang="en-US" sz="1600" kern="12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kern="12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불활성 매체에 노출시킴</a:t>
            </a:r>
            <a:endParaRPr lang="en-US" sz="1600" kern="1200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미생물이 시료를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생분해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,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미생물은 미확인 품종으로 보통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Cleaning Station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을 원천으로 함</a:t>
            </a:r>
            <a:endParaRPr lang="en-US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endParaRPr lang="en-US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CO</a:t>
            </a:r>
            <a:r>
              <a:rPr lang="en-US" sz="16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2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발생은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미생물 활동의 간접적 측정수단으로 고분자를 포함하는 비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생물성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물질에서도 유도될 수 있음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SzPct val="80000"/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고분자에 함유되어 있는 탄소의 급속한</a:t>
            </a:r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(180 days)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CO</a:t>
            </a:r>
            <a:r>
              <a:rPr lang="en-US" sz="1600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2</a:t>
            </a:r>
            <a:r>
              <a:rPr lang="ko-KR" altLang="en-US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(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온실가스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)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로의 전환은 물질의 연소와 유사한 수준으로 환경 친화적이지 못함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.</a:t>
            </a:r>
            <a:endParaRPr lang="en-US" sz="1600" dirty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23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ATP (Adenosine tri-phosphate) </a:t>
            </a:r>
            <a:r>
              <a:rPr lang="ko-KR" alt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란</a:t>
            </a:r>
            <a:r>
              <a:rPr lang="en-US" altLang="ko-KR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?</a:t>
            </a:r>
            <a:endParaRPr lang="en-US" sz="32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844824"/>
            <a:ext cx="7715200" cy="355699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좀 더 적합한 시험 방법론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모든 생물 세포에서 발견됨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Adenosine Di-phosphate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은 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Adenosine Tri-phosphate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로 변환됨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중요 에너지 운반체 역할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우리를 포함한 모든 유기 생물체의 성장을 만드는 근본적인 화학 변화 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Font typeface="Arial" pitchFamily="34" charset="0"/>
              <a:buChar char="•"/>
              <a:defRPr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실험실 조건에서 검출 및 측정 가능함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24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35076"/>
          </a:xfrm>
        </p:spPr>
        <p:txBody>
          <a:bodyPr>
            <a:noAutofit/>
          </a:bodyPr>
          <a:lstStyle/>
          <a:p>
            <a:pPr algn="ctr"/>
            <a:r>
              <a:rPr 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ATP </a:t>
            </a:r>
            <a:r>
              <a:rPr lang="ko-KR" alt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시험 </a:t>
            </a:r>
            <a:r>
              <a:rPr 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- </a:t>
            </a:r>
            <a:r>
              <a:rPr lang="ko-KR" alt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판단</a:t>
            </a:r>
            <a:endParaRPr lang="en-US" sz="32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772817"/>
            <a:ext cx="7643192" cy="3600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다음의 경우 실험  고분자는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생분해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되는 것으로 평가함</a:t>
            </a: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:</a:t>
            </a: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1.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시험 기간 중 표준 시료와  대비하여 시험 시료에서의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ATP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농도가 최소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3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배의 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높은 수치를 나타냄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r>
              <a:rPr lang="en-GB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2.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배양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실험을 통해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ko-KR" sz="1600" dirty="0" err="1">
                <a:latin typeface="-윤고딕330" panose="02030504000101010101" pitchFamily="18" charset="-127"/>
                <a:ea typeface="-윤고딕330" panose="02030504000101010101" pitchFamily="18" charset="-127"/>
              </a:rPr>
              <a:t>폴리머</a:t>
            </a:r>
            <a:r>
              <a:rPr lang="ko-KR" altLang="ko-KR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샘플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의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Toxin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결핍이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나타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나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는 </a:t>
            </a:r>
            <a:r>
              <a:rPr lang="ko-KR" altLang="ko-KR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180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일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이후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항온 배양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에</a:t>
            </a:r>
            <a:endParaRPr lang="en-US" altLang="ko-KR" sz="16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algn="just">
              <a:lnSpc>
                <a:spcPct val="150000"/>
              </a:lnSpc>
              <a:buClr>
                <a:srgbClr val="277635"/>
              </a:buClr>
              <a:buNone/>
            </a:pPr>
            <a:r>
              <a:rPr lang="en-US" altLang="ko-KR" sz="1600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의해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생존 세포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의 </a:t>
            </a:r>
            <a:r>
              <a:rPr lang="ko-KR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존재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를 보여줌</a:t>
            </a:r>
            <a:endParaRPr lang="en-GB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>
              <a:buNone/>
            </a:pP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 </a:t>
            </a:r>
          </a:p>
          <a:p>
            <a:endParaRPr lang="en-US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25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64792"/>
          </a:xfrm>
        </p:spPr>
        <p:txBody>
          <a:bodyPr>
            <a:normAutofit/>
          </a:bodyPr>
          <a:lstStyle/>
          <a:p>
            <a:r>
              <a:rPr lang="ko-KR" altLang="en-US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새로운 표준으로 </a:t>
            </a:r>
            <a:r>
              <a:rPr lang="en-US" altLang="ko-KR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ADP/ATP</a:t>
            </a:r>
            <a:r>
              <a:rPr lang="ko-KR" altLang="en-US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를 도입한 국가</a:t>
            </a:r>
            <a:endParaRPr lang="en-US" sz="28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992208"/>
            <a:ext cx="5472608" cy="4389120"/>
          </a:xfrm>
        </p:spPr>
        <p:txBody>
          <a:bodyPr/>
          <a:lstStyle/>
          <a:p>
            <a:pPr algn="just"/>
            <a:endParaRPr lang="en-GB" sz="18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USA ,UK, France</a:t>
            </a:r>
          </a:p>
          <a:p>
            <a:pPr algn="just">
              <a:lnSpc>
                <a:spcPct val="200000"/>
              </a:lnSpc>
              <a:buNone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Pakistan, Morocco, Singapore,  Mauritania, </a:t>
            </a:r>
          </a:p>
          <a:p>
            <a:pPr algn="just">
              <a:lnSpc>
                <a:spcPct val="200000"/>
              </a:lnSpc>
              <a:buNone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DR Congo, Mali, Togo, Cameroun, Iran, </a:t>
            </a:r>
          </a:p>
          <a:p>
            <a:pPr algn="just">
              <a:lnSpc>
                <a:spcPct val="200000"/>
              </a:lnSpc>
              <a:buNone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Slovenia, Serbia, Montenegro, Albania, Ecuador,  </a:t>
            </a:r>
          </a:p>
          <a:p>
            <a:pPr algn="just">
              <a:lnSpc>
                <a:spcPct val="200000"/>
              </a:lnSpc>
              <a:buNone/>
            </a:pPr>
            <a:r>
              <a:rPr lang="en-GB" sz="18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 Brazil (Regional) Argentina (Regional).</a:t>
            </a:r>
          </a:p>
          <a:p>
            <a:pPr>
              <a:buNone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endParaRPr lang="en-US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26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ATP/ADP - </a:t>
            </a:r>
            <a:r>
              <a:rPr lang="ko-KR" altLang="en-US" sz="32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결론</a:t>
            </a:r>
            <a:endParaRPr lang="en-US" sz="32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715200" cy="2836912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  <a:buClr>
                <a:srgbClr val="277635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ATP/ADP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는 신속한 방법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 -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일반적으로 모든 세포의 성장을 입증하는 것으로 인식되어 있음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.</a:t>
            </a:r>
          </a:p>
          <a:p>
            <a:pPr algn="just">
              <a:lnSpc>
                <a:spcPct val="200000"/>
              </a:lnSpc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산화 분해에 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적용시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생분해를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확인할 수 있음 </a:t>
            </a:r>
            <a:endParaRPr lang="en-US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200000"/>
              </a:lnSpc>
              <a:buClr>
                <a:srgbClr val="277635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60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일후</a:t>
            </a:r>
            <a:r>
              <a:rPr 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</a:t>
            </a:r>
            <a:r>
              <a:rPr lang="ko-KR" altLang="en-US" sz="16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생분해성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 물질의 효과에 대한 확실한 지표로 평가됨 </a:t>
            </a:r>
            <a:endParaRPr lang="en-US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pPr algn="just">
              <a:lnSpc>
                <a:spcPct val="200000"/>
              </a:lnSpc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탄소는 유기 생물체에 의해 흡수되는 것임을 보여줌 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- </a:t>
            </a:r>
            <a:r>
              <a:rPr lang="ko-KR" altLang="en-US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연소되는 것이 아님</a:t>
            </a:r>
            <a:r>
              <a:rPr lang="en-US" altLang="ko-KR" sz="16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Lucida Grande"/>
              </a:rPr>
              <a:t>.</a:t>
            </a:r>
            <a:endParaRPr lang="en-US" sz="1600" dirty="0" smtClean="0">
              <a:latin typeface="-윤고딕330" panose="02030504000101010101" pitchFamily="18" charset="-127"/>
              <a:ea typeface="-윤고딕330" panose="02030504000101010101" pitchFamily="18" charset="-127"/>
              <a:cs typeface="Lucida Grande"/>
            </a:endParaRPr>
          </a:p>
          <a:p>
            <a:endParaRPr lang="en-US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27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000100" y="2609239"/>
            <a:ext cx="7358114" cy="264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7675" lvl="1" indent="-361950">
              <a:spcBef>
                <a:spcPct val="5000"/>
              </a:spcBef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유럽표준기구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European </a:t>
            </a:r>
            <a:r>
              <a:rPr lang="en-GB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Standards 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Organisation) TR15351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에 의한 </a:t>
            </a:r>
            <a:r>
              <a:rPr lang="ko-KR" altLang="en-US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산화분해</a:t>
            </a:r>
            <a:r>
              <a:rPr lang="en-US" altLang="ko-KR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altLang="ko-KR" b="1" dirty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</a:t>
            </a:r>
            <a:r>
              <a:rPr lang="en-GB" altLang="ko-KR" b="1" dirty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Oxo-degradation)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정의 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: “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거대 분자의 산화 분열에 의한 분해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“</a:t>
            </a:r>
          </a:p>
          <a:p>
            <a:pPr marL="85725" lvl="1" indent="371475">
              <a:spcBef>
                <a:spcPct val="5000"/>
              </a:spcBef>
              <a:buClr>
                <a:srgbClr val="277635"/>
              </a:buClr>
              <a:buFont typeface="Arial" pitchFamily="34" charset="0"/>
              <a:buChar char="•"/>
            </a:pPr>
            <a:endParaRPr lang="en-GB" b="1" dirty="0" smtClean="0">
              <a:solidFill>
                <a:srgbClr val="CC00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47675" lvl="1" indent="-361950">
              <a:spcBef>
                <a:spcPct val="5000"/>
              </a:spcBef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b="1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생분해</a:t>
            </a:r>
            <a:r>
              <a:rPr lang="en-US" altLang="ko-KR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(Biodegradation)</a:t>
            </a:r>
            <a:r>
              <a:rPr lang="ko-KR" altLang="en-US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는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세포 매개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현상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(C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ell-Mediated </a:t>
            </a:r>
            <a:r>
              <a:rPr lang="en-GB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Phonomena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)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에 기인하는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중합체의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분해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.</a:t>
            </a:r>
          </a:p>
          <a:p>
            <a:pPr marL="85725" lvl="1" indent="371475">
              <a:spcBef>
                <a:spcPct val="5000"/>
              </a:spcBef>
              <a:buClr>
                <a:srgbClr val="277635"/>
              </a:buClr>
              <a:buFont typeface="Arial" pitchFamily="34" charset="0"/>
              <a:buChar char="•"/>
            </a:pPr>
            <a:endParaRPr lang="en-GB" b="1" dirty="0" smtClean="0">
              <a:solidFill>
                <a:srgbClr val="CC0000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447675" lvl="1" indent="-361950">
              <a:spcBef>
                <a:spcPct val="5000"/>
              </a:spcBef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b="1" dirty="0" err="1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산화생분해</a:t>
            </a:r>
            <a:r>
              <a:rPr lang="en-US" altLang="ko-KR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(Oxo-biodegradation)</a:t>
            </a:r>
            <a:r>
              <a:rPr lang="ko-KR" altLang="en-US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는 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“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산화와 세포매개 현상의 동시적 또는</a:t>
            </a:r>
            <a:r>
              <a:rPr lang="en-US" altLang="ko-KR" dirty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연속적 발생 결과에 의한 분해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”</a:t>
            </a:r>
            <a:endParaRPr lang="en-GB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043608" y="109081"/>
            <a:ext cx="7488832" cy="129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en-GB" sz="4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endParaRPr lang="en-GB" sz="40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algn="ctr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fr-FR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CEN - </a:t>
            </a:r>
            <a:r>
              <a:rPr lang="fr-FR" sz="28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European</a:t>
            </a:r>
            <a:r>
              <a:rPr lang="fr-FR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fr-FR" sz="28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Committee</a:t>
            </a:r>
            <a:r>
              <a:rPr lang="fr-FR" sz="28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for Standardisation (Comité Européen de Normalisation)</a:t>
            </a:r>
            <a:r>
              <a:rPr lang="fr-FR" sz="2800" dirty="0" smtClean="0">
                <a:solidFill>
                  <a:srgbClr val="000000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 </a:t>
            </a:r>
            <a:endParaRPr lang="en-GB" sz="2800" b="1" dirty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+mj-cs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153192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ko-KR" altLang="en-US" sz="2800" b="1" dirty="0" smtClean="0">
                <a:latin typeface="-윤고딕330" panose="02030504000101010101" pitchFamily="18" charset="-127"/>
                <a:ea typeface="-윤고딕330" panose="02030504000101010101" pitchFamily="18" charset="-127"/>
                <a:sym typeface="Wingdings" pitchFamily="2" charset="2"/>
              </a:rPr>
              <a:t>공식적 정의</a:t>
            </a:r>
            <a:endParaRPr lang="en-GB" sz="2800" b="1" dirty="0">
              <a:latin typeface="-윤고딕330" panose="02030504000101010101" pitchFamily="18" charset="-127"/>
              <a:ea typeface="-윤고딕330" panose="02030504000101010101" pitchFamily="18" charset="-127"/>
              <a:sym typeface="Wingdings" pitchFamily="2" charset="2"/>
            </a:endParaRPr>
          </a:p>
        </p:txBody>
      </p:sp>
      <p:pic>
        <p:nvPicPr>
          <p:cNvPr id="31750" name="Picture 6" descr="Europe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1597028" cy="11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84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4" name="Rectangle 2"/>
          <p:cNvSpPr>
            <a:spLocks noChangeArrowheads="1"/>
          </p:cNvSpPr>
          <p:nvPr/>
        </p:nvSpPr>
        <p:spPr bwMode="auto">
          <a:xfrm>
            <a:off x="0" y="487347"/>
            <a:ext cx="9144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defRPr/>
            </a:pPr>
            <a:r>
              <a:rPr lang="ko-KR" altLang="en-US" sz="36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분해성의 정의</a:t>
            </a:r>
            <a:endParaRPr lang="en-US" sz="36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572001" y="1412776"/>
            <a:ext cx="3766185" cy="4176464"/>
            <a:chOff x="1071538" y="784463"/>
            <a:chExt cx="3766185" cy="4176464"/>
          </a:xfrm>
        </p:grpSpPr>
        <p:sp>
          <p:nvSpPr>
            <p:cNvPr id="32782" name="Rectangle 14"/>
            <p:cNvSpPr>
              <a:spLocks noChangeArrowheads="1"/>
            </p:cNvSpPr>
            <p:nvPr/>
          </p:nvSpPr>
          <p:spPr bwMode="auto">
            <a:xfrm>
              <a:off x="1970082" y="784463"/>
              <a:ext cx="1816100" cy="70788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ko-KR" altLang="en-US" sz="2000" b="1" dirty="0" err="1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분해성</a:t>
              </a:r>
              <a:endParaRPr lang="en-US" altLang="ko-KR" sz="2000" b="1" dirty="0" smtClean="0">
                <a:solidFill>
                  <a:srgbClr val="2C7628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Compostability</a:t>
              </a:r>
              <a:endParaRPr lang="en-GB" sz="2000" b="1" dirty="0">
                <a:solidFill>
                  <a:srgbClr val="2C7628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sp>
          <p:nvSpPr>
            <p:cNvPr id="32787" name="Rectangle 66"/>
            <p:cNvSpPr>
              <a:spLocks noChangeArrowheads="1"/>
            </p:cNvSpPr>
            <p:nvPr/>
          </p:nvSpPr>
          <p:spPr bwMode="auto">
            <a:xfrm>
              <a:off x="1071538" y="1928802"/>
              <a:ext cx="3766185" cy="303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6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분해성에 대한 표준시험 가이드라인은 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*</a:t>
              </a:r>
              <a:r>
                <a:rPr lang="en-GB" sz="12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EN13432 (European) 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,*ASTM D6400 (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미국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), Australian 4736</a:t>
              </a: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6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분해는 자연적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생분해보다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 상당히 단시간의 인위적 과정</a:t>
              </a:r>
              <a:endPara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6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그러므로 이러한 모든 표준 및 대응 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ISO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표준은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대기중으로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신속히 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CO2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가 방출되는 것으로 요구함</a:t>
              </a:r>
              <a:endParaRPr lang="en-GB" sz="1200" baseline="-250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6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이러한 표준은 개방 환경에서의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생분해에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적절하지 않음</a:t>
              </a:r>
              <a:endPara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6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심지어 자연발생물질인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리그노셀룰로스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(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나뭇잎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나뭇가지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줄기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톱밥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)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등도 이러한 표준에 정해진 시험을 통과하지 못할 수 있음</a:t>
              </a:r>
              <a:endParaRPr lang="en-GB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4902729" y="1496978"/>
            <a:ext cx="3559175" cy="4092262"/>
            <a:chOff x="5072066" y="1557531"/>
            <a:chExt cx="3559175" cy="4092262"/>
          </a:xfrm>
        </p:grpSpPr>
        <p:sp>
          <p:nvSpPr>
            <p:cNvPr id="32783" name="Rectangle 15"/>
            <p:cNvSpPr>
              <a:spLocks noChangeArrowheads="1"/>
            </p:cNvSpPr>
            <p:nvPr/>
          </p:nvSpPr>
          <p:spPr bwMode="auto">
            <a:xfrm>
              <a:off x="5576145" y="1557531"/>
              <a:ext cx="2549568" cy="70788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ko-KR" altLang="en-US" sz="2000" b="1" dirty="0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산화</a:t>
              </a:r>
              <a:r>
                <a:rPr lang="en-US" altLang="ko-KR" sz="2000" b="1" dirty="0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-</a:t>
              </a:r>
              <a:r>
                <a:rPr lang="ko-KR" altLang="en-US" sz="2000" b="1" dirty="0" err="1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생분해성</a:t>
              </a:r>
              <a:endParaRPr lang="en-US" altLang="ko-KR" sz="2000" b="1" dirty="0" smtClean="0">
                <a:solidFill>
                  <a:srgbClr val="2C7628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algn="ctr"/>
              <a:r>
                <a:rPr lang="en-GB" sz="2000" b="1" dirty="0" smtClean="0">
                  <a:solidFill>
                    <a:srgbClr val="2C7628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Oxo-biodegradability</a:t>
              </a:r>
              <a:endParaRPr lang="en-GB" sz="2000" b="1" dirty="0">
                <a:solidFill>
                  <a:srgbClr val="2C7628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  <p:sp>
          <p:nvSpPr>
            <p:cNvPr id="32788" name="Rectangle 67"/>
            <p:cNvSpPr>
              <a:spLocks noChangeArrowheads="1"/>
            </p:cNvSpPr>
            <p:nvPr/>
          </p:nvSpPr>
          <p:spPr bwMode="auto">
            <a:xfrm>
              <a:off x="5072066" y="2617668"/>
              <a:ext cx="3559175" cy="303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3000"/>
                <a:buFont typeface="Arial" pitchFamily="34" charset="0"/>
                <a:buChar char="•"/>
              </a:pP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산화생분해성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표준은 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American </a:t>
              </a:r>
              <a:r>
                <a:rPr lang="en-GB" sz="1200" dirty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Standard 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6954-04, British Standard 8472 , UAE Standard 5009:2009</a:t>
              </a: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3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산소 존재하의 산화와 이어지는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</a:t>
              </a:r>
              <a:endPara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3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이 과정은 열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UV,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스트레스에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의해 가속됨</a:t>
              </a:r>
              <a:endPara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3000"/>
                <a:buFont typeface="Arial" pitchFamily="34" charset="0"/>
                <a:buChar char="•"/>
              </a:pP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첨가제는 식물의 영양소인 탄소를 느리게 방출하는 이점을 가능하게 함</a:t>
              </a:r>
              <a:endPara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3663" indent="-93663">
                <a:spcBef>
                  <a:spcPct val="45000"/>
                </a:spcBef>
                <a:buClr>
                  <a:srgbClr val="2C7628"/>
                </a:buClr>
                <a:buSzPct val="133000"/>
                <a:buFont typeface="Arial" pitchFamily="34" charset="0"/>
                <a:buChar char="•"/>
              </a:pPr>
              <a:endPara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pPr marL="90488"/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2011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년 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2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월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,  </a:t>
              </a:r>
              <a:r>
                <a:rPr lang="en-GB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Life Cycle Assessment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가 영국 환경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협외에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의해 발간되었으며 이것은 산화</a:t>
              </a:r>
              <a:r>
                <a:rPr lang="en-US" altLang="ko-KR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-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생분해성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플라스틱이 종이 가방 또는 </a:t>
              </a:r>
              <a:r>
                <a:rPr lang="ko-KR" altLang="en-US" sz="1200" dirty="0" err="1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분해성</a:t>
              </a:r>
              <a:r>
                <a:rPr lang="ko-KR" altLang="en-US" sz="1200" dirty="0" smtClean="0">
                  <a:latin typeface="-윤고딕320" panose="02030504000101010101" pitchFamily="18" charset="-127"/>
                  <a:ea typeface="-윤고딕320" panose="02030504000101010101" pitchFamily="18" charset="-127"/>
                  <a:cs typeface="Calibri" pitchFamily="34" charset="0"/>
                </a:rPr>
                <a:t> 플라스틱 가방보다 우수하게 평가 되었음을 보여줌</a:t>
              </a:r>
              <a:endPara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  <a:p>
              <a:endPara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366994" y="1254173"/>
            <a:ext cx="4111869" cy="4119043"/>
          </a:xfrm>
          <a:prstGeom prst="roundRect">
            <a:avLst/>
          </a:prstGeom>
          <a:noFill/>
          <a:ln w="28575" cap="flat" cmpd="sng" algn="ctr">
            <a:solidFill>
              <a:srgbClr val="2C76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84993" y="1254173"/>
            <a:ext cx="4181231" cy="4119043"/>
          </a:xfrm>
          <a:prstGeom prst="roundRect">
            <a:avLst/>
          </a:prstGeom>
          <a:noFill/>
          <a:ln w="28575" cap="flat" cmpd="sng" algn="ctr">
            <a:solidFill>
              <a:srgbClr val="2C76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29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1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d2w.com.sg/uploads/2011/stretchy-plastic.jpg"/>
          <p:cNvPicPr>
            <a:picLocks noChangeAspect="1" noChangeArrowheads="1"/>
          </p:cNvPicPr>
          <p:nvPr/>
        </p:nvPicPr>
        <p:blipFill>
          <a:blip r:embed="rId3" cstate="screen"/>
          <a:srcRect r="3851"/>
          <a:stretch>
            <a:fillRect/>
          </a:stretch>
        </p:blipFill>
        <p:spPr bwMode="auto">
          <a:xfrm>
            <a:off x="-20096" y="-164779"/>
            <a:ext cx="9164096" cy="6474099"/>
          </a:xfrm>
          <a:prstGeom prst="rect">
            <a:avLst/>
          </a:prstGeom>
          <a:noFill/>
        </p:spPr>
      </p:pic>
      <p:sp>
        <p:nvSpPr>
          <p:cNvPr id="5123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908720"/>
            <a:ext cx="9144000" cy="720080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miter lim="800000"/>
            <a:headEnd/>
            <a:tailEnd/>
          </a:ln>
        </p:spPr>
        <p:txBody>
          <a:bodyPr rIns="162000" bIns="162000"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6000" b="1" i="1" dirty="0" smtClean="0">
                <a:solidFill>
                  <a:srgbClr val="2C7628"/>
                </a:solidFill>
                <a:latin typeface="Calibri" pitchFamily="34" charset="0"/>
                <a:ea typeface="+mj-ea"/>
                <a:cs typeface="Calibri" pitchFamily="34" charset="0"/>
              </a:rPr>
              <a:t>Plastic is Fantastic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3501008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But only with d</a:t>
            </a:r>
            <a:r>
              <a:rPr lang="en-GB" sz="4800" b="1" i="1" baseline="-250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48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w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2w_DARK_GREEN_NEW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95749" y="1604504"/>
            <a:ext cx="2583959" cy="4449838"/>
          </a:xfrm>
          <a:prstGeom prst="rect">
            <a:avLst/>
          </a:prstGeom>
        </p:spPr>
      </p:pic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GB" sz="800" dirty="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19617"/>
            <a:ext cx="9144000" cy="102335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320"/>
              </a:spcBef>
              <a:buClr>
                <a:srgbClr val="C00000"/>
              </a:buClr>
              <a:defRPr/>
            </a:pPr>
            <a:r>
              <a:rPr lang="en-GB" sz="4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4000" b="1" baseline="-250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4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</a:t>
            </a:r>
          </a:p>
          <a:p>
            <a:pPr algn="ctr">
              <a:spcBef>
                <a:spcPts val="320"/>
              </a:spcBef>
              <a:buClr>
                <a:srgbClr val="C00000"/>
              </a:buClr>
              <a:defRPr/>
            </a:pPr>
            <a:r>
              <a:rPr lang="ko-KR" altLang="en-US" sz="24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가치 부가 기술</a:t>
            </a:r>
            <a:endParaRPr lang="en-GB" sz="2400" b="1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087629" y="1555534"/>
            <a:ext cx="2932112" cy="4622800"/>
          </a:xfrm>
          <a:prstGeom prst="rect">
            <a:avLst/>
          </a:prstGeom>
          <a:solidFill>
            <a:schemeClr val="bg1">
              <a:alpha val="70195"/>
            </a:schemeClr>
          </a:solidFill>
          <a:ln w="2857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899592" y="1412776"/>
            <a:ext cx="7761288" cy="3365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d</a:t>
            </a:r>
            <a:r>
              <a:rPr lang="en-GB" sz="1600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GB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w controlled-life Plastic Technology</a:t>
            </a:r>
            <a:r>
              <a:rPr lang="ko-KR" altLang="en-US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의</a:t>
            </a:r>
            <a:r>
              <a:rPr lang="en-GB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6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다양한 이점</a:t>
            </a:r>
            <a:endParaRPr lang="en-GB" sz="16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33807" name="Text Box 19"/>
          <p:cNvSpPr txBox="1">
            <a:spLocks noChangeArrowheads="1"/>
          </p:cNvSpPr>
          <p:nvPr/>
        </p:nvSpPr>
        <p:spPr bwMode="auto">
          <a:xfrm>
            <a:off x="683568" y="1772816"/>
            <a:ext cx="8172400" cy="371178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2000" indent="-261938" algn="just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err="1">
                <a:latin typeface="-윤고딕320" panose="02030504000101010101" pitchFamily="18" charset="-127"/>
                <a:ea typeface="-윤고딕320" panose="02030504000101010101" pitchFamily="18" charset="-127"/>
              </a:rPr>
              <a:t>생산시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d2w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가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첨가되면</a:t>
            </a:r>
            <a:r>
              <a:rPr lang="en-US" altLang="ko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산소 존재하는 가용 기간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만기시점에 보통의 플라스틱에서 다른 분자구조의 물질로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전환됨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.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이 단계에서 이것은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더 이상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플라스틱이 아니며 개방 환경에서 </a:t>
            </a:r>
            <a:r>
              <a:rPr lang="ko-KR" altLang="en-US" sz="1400" dirty="0" err="1">
                <a:latin typeface="-윤고딕320" panose="02030504000101010101" pitchFamily="18" charset="-127"/>
                <a:ea typeface="-윤고딕320" panose="02030504000101010101" pitchFamily="18" charset="-127"/>
              </a:rPr>
              <a:t>생분해성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</a:rPr>
              <a:t> 물질이 되며 이는 나뭇잎의 분해와 같은 동일한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방식임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</a:rPr>
              <a:t>.</a:t>
            </a:r>
          </a:p>
          <a:p>
            <a:pPr marL="252000" indent="-261938" algn="just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en-GB" altLang="ko-KR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Hydro-</a:t>
            </a:r>
            <a:r>
              <a:rPr lang="en-GB" altLang="ko-KR" sz="1400" b="1" i="1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biodegradabl</a:t>
            </a:r>
            <a:r>
              <a:rPr lang="en-US" altLang="ko-KR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e</a:t>
            </a:r>
            <a:r>
              <a:rPr lang="ko-KR" altLang="en-US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및</a:t>
            </a:r>
            <a:r>
              <a:rPr lang="en-US" altLang="ko-KR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 </a:t>
            </a:r>
            <a:r>
              <a:rPr lang="ko-KR" altLang="en-US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일반  플라스틱과 다르게</a:t>
            </a:r>
            <a:r>
              <a:rPr lang="en-GB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, d</a:t>
            </a:r>
            <a:r>
              <a:rPr lang="en-GB" sz="1200" b="1" i="1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GB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1400" b="1" i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는  토양에  탄소가 존재할 수 있게 함</a:t>
            </a:r>
            <a:endParaRPr lang="en-GB" sz="1400" b="1" i="1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New British Standard No 8472, ASTM D6954, UAE 5009:2009,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AFNOR AC T 51-808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표준에 부합</a:t>
            </a: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지정된 기간 내에 무해한 자가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-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해체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조기에  분해되지 않음</a:t>
            </a:r>
            <a:endParaRPr lang="en-US" altLang="ko-KR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분해되기 전까지 일반적 플라스틱과 동등한 강도와 가용성을 유지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기존의 기계설비와 인력으로 생산 가능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미미한 추가 비용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식품접촉에 대한 안전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재활용 가능하며 재활용 원료로 </a:t>
            </a:r>
            <a:r>
              <a:rPr lang="ko-KR" alt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부터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만들 수 있음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252000" indent="-261938" algn="just" eaLnBrk="1" hangingPunct="1">
              <a:lnSpc>
                <a:spcPct val="140000"/>
              </a:lnSpc>
              <a:buClr>
                <a:srgbClr val="2C7628"/>
              </a:buClr>
              <a:buFont typeface="Wingdings" pitchFamily="2" charset="2"/>
              <a:buChar char="ü"/>
            </a:pP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생태계로 탄소 기반의 유기 물질을 방출하여 되돌려 줌</a:t>
            </a:r>
            <a:endParaRPr lang="en-GB" sz="1400" b="1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30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74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700808"/>
            <a:ext cx="81504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플라스틱의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생분해와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분해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(</a:t>
            </a:r>
            <a:r>
              <a:rPr lang="en-GB" altLang="ko-KR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compostability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)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의 명확한 구분의 필요성을 충족하기 위해 영국 표준협회는 개방환경에서의 플라스틱의 분해를 측정할 수 있는 표준</a:t>
            </a:r>
            <a:r>
              <a:rPr lang="en-GB" altLang="ko-KR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(BS8472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)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을 제정하였으며 이것은 유럽 최초이며 </a:t>
            </a:r>
            <a:r>
              <a:rPr lang="en-GB" altLang="ko-KR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ASTM 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D6954, </a:t>
            </a:r>
            <a:r>
              <a:rPr lang="en-GB" altLang="ko-KR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UAE 5009:2009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과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유사함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</a:p>
          <a:p>
            <a:pPr algn="just">
              <a:buClr>
                <a:srgbClr val="277635"/>
              </a:buClr>
            </a:pP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</a:p>
          <a:p>
            <a:pPr indent="176213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BS8472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는 토양에서의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생분해성을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시험하며 환경에서 플라스틱 제품의 실제적 동작을 시뮬레이션 한다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</a:p>
          <a:p>
            <a:pPr algn="just">
              <a:buClr>
                <a:srgbClr val="277635"/>
              </a:buClr>
              <a:buFont typeface="Arial" pitchFamily="34" charset="0"/>
              <a:buChar char="•"/>
            </a:pP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180975" indent="-180975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BS8472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는 제품의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기능의 정확한 평가방법이며 이 기능은 제품의 가용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기간중에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재활용을 방해하지 않음</a:t>
            </a: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indent="176213" algn="just">
              <a:buClr>
                <a:srgbClr val="277635"/>
              </a:buClr>
              <a:tabLst>
                <a:tab pos="176213" algn="l"/>
              </a:tabLst>
            </a:pP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180975" indent="-180975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EN 13432, ASTM D 6400, Australian 4736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및 대응 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I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SO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표준은 산업적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퇴비화분해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(composting)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 대한 것이며 개방 환경에서의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생분해에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대한 것은 아님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just">
              <a:buClr>
                <a:srgbClr val="277635"/>
              </a:buClr>
            </a:pP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180975" indent="-180975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퇴비화분해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(composting)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조건하에서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생분해는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현실적으로 수집할 수 없는 개방환경에서의 플라스틱의 문제를 해결하지 못함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 BS4872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는 이 이슈를 해결</a:t>
            </a: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just">
              <a:buClr>
                <a:srgbClr val="277635"/>
              </a:buClr>
              <a:buFont typeface="Arial" pitchFamily="34" charset="0"/>
              <a:buChar char="•"/>
            </a:pP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180975" indent="-180975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분해성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플라스틱에 대한 시험 방식은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시험 이전</a:t>
            </a:r>
            <a:r>
              <a:rPr lang="ko-KR" altLang="en-US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환경적 스트레스에 노출이 없음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 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BS 8472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는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생분해성을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시험하기 전에 환경적 스트레스에 사전 노출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이것은 중요한 점이며 잘 알려져 있는 것 처럼 일부 제품들은 생물학적 내성을 갖게 되는 환경 노출 이후 구조적 변형을 견딜 수 있기 때문임</a:t>
            </a:r>
            <a:r>
              <a:rPr lang="en-GB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</a:p>
          <a:p>
            <a:pPr algn="just">
              <a:buClr>
                <a:srgbClr val="277635"/>
              </a:buClr>
            </a:pP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indent="176213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en-GB" altLang="ko-KR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ASTM D 6400,  EN 13432 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또는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en-GB" altLang="ko-KR" sz="12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Australian </a:t>
            </a:r>
            <a:r>
              <a:rPr lang="en-GB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4736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 규합하는 제품이 개방 환경에서 </a:t>
            </a:r>
            <a:r>
              <a:rPr lang="ko-KR" altLang="en-US" sz="12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</a:t>
            </a:r>
            <a:r>
              <a:rPr lang="ko-KR" alt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된다는 증거는 존재하지 않음</a:t>
            </a:r>
            <a:r>
              <a:rPr lang="en-US" altLang="ko-KR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</a:t>
            </a:r>
          </a:p>
          <a:p>
            <a:pPr indent="176213" algn="just">
              <a:buClr>
                <a:srgbClr val="277635"/>
              </a:buClr>
              <a:buFont typeface="Arial" pitchFamily="34" charset="0"/>
              <a:buChar char="•"/>
            </a:pPr>
            <a:endParaRPr lang="en-US" sz="12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indent="176213" algn="just">
              <a:buClr>
                <a:srgbClr val="277635"/>
              </a:buClr>
              <a:buFont typeface="Arial" pitchFamily="34" charset="0"/>
              <a:buChar char="•"/>
            </a:pPr>
            <a:endParaRPr lang="en-US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indent="176213" algn="just">
              <a:buClr>
                <a:srgbClr val="277635"/>
              </a:buClr>
              <a:buFont typeface="Arial" pitchFamily="34" charset="0"/>
              <a:buChar char="•"/>
            </a:pPr>
            <a:r>
              <a:rPr lang="en-US" sz="12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hlinkClick r:id="rId2"/>
              </a:rPr>
              <a:t>BS8472:2011</a:t>
            </a:r>
            <a:endParaRPr lang="en-GB" sz="12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6256" y="188640"/>
            <a:ext cx="1283674" cy="71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134206"/>
            <a:ext cx="91440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ts val="2200"/>
              </a:lnSpc>
              <a:spcAft>
                <a:spcPts val="600"/>
              </a:spcAft>
              <a:buClr>
                <a:srgbClr val="C00000"/>
              </a:buClr>
              <a:defRPr/>
            </a:pPr>
            <a:r>
              <a:rPr lang="en-GB" sz="36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British Standard 8472:2011</a:t>
            </a:r>
            <a:endParaRPr lang="en-GB" sz="36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6" name="Picture 8" descr="union jack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474" y="250280"/>
            <a:ext cx="940058" cy="5674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31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0" y="476672"/>
            <a:ext cx="9144000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ABNT</a:t>
            </a:r>
            <a:r>
              <a:rPr lang="en-GB" sz="2800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Eco-Label</a:t>
            </a:r>
            <a:endParaRPr lang="en-GB" sz="2800" dirty="0">
              <a:solidFill>
                <a:srgbClr val="00853F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747344-37D9-4EA5-A1AD-6E505AFB9F2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3" name="HG696 Symphony strap line white.png" descr="/Volumes/DH store/Work In Progress/Hill &amp; Garwood/Symphony 2014/HG696 Symphony Logo rebrand 2014/• Master logo elements 2014/HG696 Symphony strap line white.png"/>
          <p:cNvPicPr>
            <a:picLocks noChangeAspect="1"/>
          </p:cNvPicPr>
          <p:nvPr/>
        </p:nvPicPr>
        <p:blipFill>
          <a:blip r:embed="rId3" r:link="rId4" cstate="print"/>
          <a:stretch>
            <a:fillRect/>
          </a:stretch>
        </p:blipFill>
        <p:spPr>
          <a:xfrm>
            <a:off x="7020272" y="6478653"/>
            <a:ext cx="2213590" cy="406731"/>
          </a:xfrm>
          <a:prstGeom prst="rect">
            <a:avLst/>
          </a:prstGeom>
        </p:spPr>
      </p:pic>
      <p:pic>
        <p:nvPicPr>
          <p:cNvPr id="15" name="Picture 14" descr="We Use Plastic Products 19.01.1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0" t="17901" r="5482" b="24815"/>
          <a:stretch>
            <a:fillRect/>
          </a:stretch>
        </p:blipFill>
        <p:spPr>
          <a:xfrm>
            <a:off x="1043608" y="4568143"/>
            <a:ext cx="6912768" cy="1813185"/>
          </a:xfrm>
          <a:prstGeom prst="rect">
            <a:avLst/>
          </a:prstGeom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7544" y="1420322"/>
            <a:ext cx="82089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Symphony Environmental Ltd d</a:t>
            </a:r>
            <a:r>
              <a:rPr kumimoji="0" lang="en-US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2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w </a:t>
            </a:r>
            <a:r>
              <a:rPr kumimoji="0" lang="ko-K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산화생분해</a:t>
            </a:r>
            <a:r>
              <a:rPr kumimoji="0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기술이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ABNT (Brazilian Association of Technical Standards)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에 의해 공인되었으며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</a:t>
            </a:r>
            <a:r>
              <a:rPr kumimoji="0" lang="ko-KR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명성있는</a:t>
            </a:r>
            <a:r>
              <a:rPr kumimoji="0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Eco-Label</a:t>
            </a:r>
            <a:r>
              <a:rPr kumimoji="0" lang="ko-KR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이 부여됨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Eco-label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은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d</a:t>
            </a:r>
            <a:r>
              <a:rPr lang="en-US" sz="1400" baseline="-300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w 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첨가제 환경 인증을 확정하는 것이며 시장의 다른 모든 </a:t>
            </a:r>
            <a:r>
              <a:rPr lang="ko-KR" altLang="en-US" sz="14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산화생분해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제품과는 차별화된다는 것으로 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Symphony d</a:t>
            </a:r>
            <a:r>
              <a:rPr lang="en-US" sz="1400" baseline="-250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w 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첨가제가 </a:t>
            </a:r>
            <a:r>
              <a:rPr lang="en-US" altLang="ko-KR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Eco-</a:t>
            </a:r>
            <a:r>
              <a:rPr lang="en-US" altLang="ko-KR" sz="14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Lable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을 </a:t>
            </a:r>
            <a:r>
              <a:rPr lang="ko-KR" altLang="en-US" sz="14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부여받을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수 있는 </a:t>
            </a:r>
            <a:r>
              <a:rPr lang="ko-KR" altLang="en-US" sz="1400" b="1" u="sng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유일한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</a:t>
            </a:r>
            <a:r>
              <a:rPr lang="ko-KR" altLang="en-US" sz="14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산화생분해</a:t>
            </a:r>
            <a:r>
              <a:rPr lang="ko-KR" alt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첨가제임</a:t>
            </a:r>
            <a:r>
              <a:rPr lang="en-US" sz="14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ABNT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는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ISO(International </a:t>
            </a:r>
            <a:r>
              <a:rPr 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Organisation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for </a:t>
            </a:r>
            <a:r>
              <a:rPr 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Standardisation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)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와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Global Eco-</a:t>
            </a:r>
            <a:r>
              <a:rPr 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labelling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Network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의 회원단체임</a:t>
            </a:r>
            <a:endParaRPr lang="en-US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INMETRO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는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전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유럽 연합에 적용되는 </a:t>
            </a:r>
            <a:r>
              <a:rPr lang="en-US" altLang="ko-KR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European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Accreditation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및 미국</a:t>
            </a:r>
            <a:r>
              <a:rPr lang="en-US" altLang="ko-KR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,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캐나다</a:t>
            </a:r>
            <a:r>
              <a:rPr lang="en-US" altLang="ko-KR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,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멕시코 에 적용되는 </a:t>
            </a:r>
            <a:r>
              <a:rPr lang="en-US" altLang="ko-KR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Inter-American Accreditation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과 상호 인정 인증협약을 가지고 있음</a:t>
            </a:r>
            <a:endParaRPr lang="en-US" altLang="ko-KR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INMETRO 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인증은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Asia-Pacific Laboratory Accreditation (APLAC)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Arial" pitchFamily="34" charset="0"/>
              </a:rPr>
              <a:t>에서도 인정됨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09320"/>
            <a:ext cx="9144000" cy="576064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New White Symphony Logo m#5F5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237312"/>
            <a:ext cx="1403648" cy="722174"/>
          </a:xfrm>
          <a:prstGeom prst="rect">
            <a:avLst/>
          </a:prstGeom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3635896" y="6669360"/>
            <a:ext cx="2217274" cy="1538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3663"/>
            <a:r>
              <a:rPr lang="en-GB" sz="1000" dirty="0" smtClean="0">
                <a:solidFill>
                  <a:schemeClr val="bg1"/>
                </a:solidFill>
              </a:rPr>
              <a:t>©</a:t>
            </a:r>
            <a:r>
              <a:rPr lang="en-GB" sz="800" dirty="0" smtClean="0">
                <a:solidFill>
                  <a:schemeClr val="bg1"/>
                </a:solidFill>
              </a:rPr>
              <a:t>  </a:t>
            </a:r>
            <a:r>
              <a:rPr lang="en-GB" sz="800" b="1" dirty="0" smtClean="0">
                <a:solidFill>
                  <a:schemeClr val="bg1"/>
                </a:solidFill>
                <a:latin typeface="Helvetica" pitchFamily="34" charset="0"/>
              </a:rPr>
              <a:t>Copyright Symphony Environmental Ltd</a:t>
            </a:r>
            <a:endParaRPr lang="en-GB" sz="8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32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971600" y="1268760"/>
            <a:ext cx="7416824" cy="43204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Wingdings" pitchFamily="2" charset="2"/>
              <a:buNone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Wingdings" pitchFamily="2" charset="2"/>
              <a:buNone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Wingdings" pitchFamily="2" charset="2"/>
              <a:buNone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포장은 귀사의 제품을 신선하게 그리고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/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또는 사용시까지 손상되지 않게 함</a:t>
            </a: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ko-KR" alt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마케팅 메시지는 제품의 판매에 도움이 되는 가치를 창조함</a:t>
            </a:r>
            <a:r>
              <a:rPr lang="en-US" altLang="ko-KR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 </a:t>
            </a:r>
            <a:r>
              <a:rPr lang="ko-KR" alt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귀하의 자산이 되게 함 </a:t>
            </a:r>
            <a:endParaRPr lang="en-GB" b="1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제품이 사용된 후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마케팅 메시지는 소멸되어야 하며 그렇지 않으면 투자 자산이 아닌 귀하의 책임이 됨 </a:t>
            </a: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marR="0" lvl="1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en-GB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lvl="1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763B"/>
              </a:buClr>
              <a:buSzPct val="100000"/>
              <a:buFont typeface="Arial" pitchFamily="34" charset="0"/>
              <a:buChar char="•"/>
              <a:defRPr/>
            </a:pPr>
            <a:r>
              <a:rPr lang="ko-KR" alt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위조품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–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귀사의 포장재를 사용하여 생산되는 제품의 위조품을 </a:t>
            </a:r>
            <a:r>
              <a:rPr lang="ko-KR" altLang="en-US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방지하기 위해 제품이 사용된 후</a:t>
            </a:r>
            <a:r>
              <a:rPr lang="en-US" altLang="ko-KR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상표와 용기는 자가 폐기가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필요함</a:t>
            </a: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A9E06"/>
              </a:buClr>
              <a:buSzPct val="140000"/>
              <a:buFont typeface="Wingdings" pitchFamily="2" charset="2"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80528" y="188640"/>
            <a:ext cx="91440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3200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브랜드 가치</a:t>
            </a:r>
            <a:endParaRPr lang="fr-FR" sz="3200" b="1" dirty="0">
              <a:solidFill>
                <a:srgbClr val="00853F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1680" y="692696"/>
            <a:ext cx="60486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3100" b="1" i="1" kern="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</a:t>
            </a:r>
            <a:r>
              <a:rPr lang="ko-KR" altLang="en-US" sz="2800" b="1" i="1" kern="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귀하의 브랜드자산을 보호</a:t>
            </a:r>
            <a:endParaRPr lang="en-GB" sz="28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26626" name="Picture 2" descr="http://poisemagazine.blogs.lincoln.ac.uk/files/2011/04/key-padl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836712"/>
            <a:ext cx="1656184" cy="1021998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263593" y="1772816"/>
            <a:ext cx="1880407" cy="1805999"/>
            <a:chOff x="7477125" y="1451331"/>
            <a:chExt cx="1477636" cy="1477636"/>
          </a:xfrm>
        </p:grpSpPr>
        <p:pic>
          <p:nvPicPr>
            <p:cNvPr id="11" name="Picture 10" descr="1210335_88137832 notified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477125" y="1451331"/>
              <a:ext cx="1477636" cy="147763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1443709">
              <a:off x="7757164" y="1704055"/>
              <a:ext cx="979036" cy="906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1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BS 8472 - the </a:t>
              </a:r>
              <a:r>
                <a:rPr lang="en-GB" sz="1100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FIRST</a:t>
              </a:r>
              <a:r>
                <a:rPr lang="en-GB" sz="11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 standard in Europe for testing plastic for degradation in the open environment</a:t>
              </a:r>
              <a:endParaRPr lang="en-GB" sz="1100" b="1" dirty="0">
                <a:solidFill>
                  <a:srgbClr val="000000"/>
                </a:solidFill>
                <a:latin typeface="Leelawadee" pitchFamily="34" charset="-34"/>
                <a:cs typeface="Leelawadee" pitchFamily="34" charset="-34"/>
              </a:endParaRPr>
            </a:p>
          </p:txBody>
        </p:sp>
      </p:grp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07504" y="1844824"/>
            <a:ext cx="8743197" cy="39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/>
          <a:lstStyle/>
          <a:p>
            <a:pPr marL="628650" lvl="1" indent="-266700" defTabSz="360000" eaLnBrk="0" fontAlgn="base" hangingPunct="0">
              <a:spcBef>
                <a:spcPts val="600"/>
              </a:spcBef>
              <a:spcAft>
                <a:spcPts val="400"/>
              </a:spcAft>
              <a:buClr>
                <a:srgbClr val="2C7628"/>
              </a:buClr>
              <a:buSzPct val="140000"/>
            </a:pPr>
            <a:r>
              <a:rPr lang="en-GB" sz="1400" b="1" dirty="0" smtClean="0">
                <a:solidFill>
                  <a:srgbClr val="27763B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●</a:t>
            </a:r>
            <a:r>
              <a:rPr lang="en-GB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식품 접촉에 적합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.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d</a:t>
            </a:r>
            <a:r>
              <a:rPr lang="en-US" sz="1400" baseline="-250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2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모든 품목은 다음의 요건을 준수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:</a:t>
            </a:r>
            <a:endParaRPr lang="en-US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European Union 2002/72/EEC 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규제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- 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직접적 식품 접촉 및 개정 규정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 </a:t>
            </a:r>
            <a:endParaRPr lang="en-US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미국 </a:t>
            </a:r>
            <a:r>
              <a:rPr 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FDA 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요건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직접 식품 접촉 물질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 </a:t>
            </a:r>
            <a:endParaRPr lang="en-US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캐나다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CFIA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요건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직접적 식품 접촉 물질</a:t>
            </a: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브라질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sym typeface="Wingdings" pitchFamily="2" charset="2"/>
              </a:rPr>
              <a:t>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ANVISA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요건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직접적 식품 접촉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UAE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표준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UAE.S5009/2009 -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승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인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defTabSz="360000">
              <a:spcBef>
                <a:spcPct val="30000"/>
              </a:spcBef>
              <a:buClr>
                <a:srgbClr val="2C7628"/>
              </a:buClr>
              <a:buSzPct val="150000"/>
            </a:pP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indent="-27781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분해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- ASTM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표준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D6954,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영국표준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British Standard 8472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와 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ISO 4892/2, ISO  4892/3</a:t>
            </a:r>
            <a:r>
              <a:rPr lang="fr-FR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 준하여 시험됨</a:t>
            </a:r>
            <a:endParaRPr lang="en-GB" sz="1400" dirty="0" smtClean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indent="-27781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ko-KR" altLang="en-US" sz="1400" b="1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생분해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– ISO 17556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 준하여 독립적 시험기관에 의해 시험됨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스페인 </a:t>
            </a:r>
            <a:r>
              <a:rPr lang="en-GB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Applus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영국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PYXIS (</a:t>
            </a:r>
            <a:r>
              <a:rPr lang="en-GB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UK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),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이태리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Pisa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대학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영국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RAPRA,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브라질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UFSCar / UNESP,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스웨덴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SPI,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프랑스 </a:t>
            </a:r>
            <a:r>
              <a:rPr lang="fr-F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AFNOR AC T 51-808</a:t>
            </a:r>
            <a:endParaRPr lang="fr-FR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indent="-27781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비 독성 </a:t>
            </a:r>
            <a:r>
              <a:rPr lang="en-US" altLang="ko-KR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분해중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비독성은</a:t>
            </a: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OECD 208, EN13432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에 준하여 독립 시험 기관에 의해 시험됨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- 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스페인 </a:t>
            </a:r>
            <a:r>
              <a:rPr lang="en-US" altLang="ko-KR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A</a:t>
            </a:r>
            <a:r>
              <a:rPr lang="en-GB" sz="1400" dirty="0" err="1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pplus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,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벨기에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OWS</a:t>
            </a:r>
          </a:p>
          <a:p>
            <a:pPr marL="639763" lvl="3" indent="-27781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규제 화학 물질의 존재 </a:t>
            </a:r>
            <a:r>
              <a:rPr lang="en-US" altLang="ko-KR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-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REACH </a:t>
            </a:r>
            <a:r>
              <a:rPr lang="ko-KR" altLang="en-US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규정에 준함</a:t>
            </a:r>
            <a:endParaRPr lang="en-GB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marL="639763" lvl="3" indent="-277813" defTabSz="360000">
              <a:spcBef>
                <a:spcPct val="30000"/>
              </a:spcBef>
              <a:buClr>
                <a:srgbClr val="2C7628"/>
              </a:buClr>
              <a:buSzPct val="150000"/>
              <a:buFont typeface="Arial" pitchFamily="34" charset="0"/>
              <a:buChar char="•"/>
            </a:pPr>
            <a:r>
              <a:rPr lang="ko-KR" altLang="en-US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인증 </a:t>
            </a:r>
            <a:r>
              <a:rPr lang="en-US" altLang="ko-KR" sz="1400" b="1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-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 Oxo-biodegradable Plastic Association (“</a:t>
            </a:r>
            <a:r>
              <a:rPr lang="en-GB" sz="1400" dirty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OPA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”) – </a:t>
            </a:r>
            <a:r>
              <a:rPr lang="en-GB" sz="1400" dirty="0" smtClean="0"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  <a:hlinkClick r:id="rId4"/>
              </a:rPr>
              <a:t>www.biodeg.org</a:t>
            </a:r>
            <a:endParaRPr lang="en-US" sz="1400" dirty="0"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331766"/>
            <a:ext cx="9144000" cy="10772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3200" b="1" baseline="-250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– 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신뢰성 있는 브랜드</a:t>
            </a:r>
            <a:r>
              <a:rPr lang="en-GB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!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Certifications</a:t>
            </a:r>
            <a:endParaRPr lang="fr-FR" sz="3200" b="1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32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aybe its Maybelline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95" y="1340768"/>
            <a:ext cx="1404891" cy="992510"/>
          </a:xfrm>
          <a:prstGeom prst="rect">
            <a:avLst/>
          </a:prstGeom>
        </p:spPr>
      </p:pic>
      <p:pic>
        <p:nvPicPr>
          <p:cNvPr id="16386" name="Picture 28" descr="100_1114.jpg"/>
          <p:cNvPicPr>
            <a:picLocks noChangeAspect="1"/>
          </p:cNvPicPr>
          <p:nvPr/>
        </p:nvPicPr>
        <p:blipFill>
          <a:blip r:embed="rId4" cstate="print"/>
          <a:srcRect l="14467" r="5962"/>
          <a:stretch>
            <a:fillRect/>
          </a:stretch>
        </p:blipFill>
        <p:spPr bwMode="auto">
          <a:xfrm rot="703741">
            <a:off x="223187" y="2693575"/>
            <a:ext cx="994677" cy="90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Slide Number Placeholder 3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C34AEFF-F44D-4286-B799-88C650D8454A}" type="slidenum">
              <a:rPr lang="en-GB" sz="800">
                <a:latin typeface="Calibri" pitchFamily="34" charset="0"/>
              </a:rPr>
              <a:pPr algn="r"/>
              <a:t>35</a:t>
            </a:fld>
            <a:endParaRPr lang="en-GB" sz="800">
              <a:latin typeface="Calibri" pitchFamily="34" charset="0"/>
            </a:endParaRPr>
          </a:p>
        </p:txBody>
      </p:sp>
      <p:sp>
        <p:nvSpPr>
          <p:cNvPr id="16389" name="Rectangle 15"/>
          <p:cNvSpPr>
            <a:spLocks noChangeArrowheads="1"/>
          </p:cNvSpPr>
          <p:nvPr/>
        </p:nvSpPr>
        <p:spPr bwMode="auto">
          <a:xfrm>
            <a:off x="1349350" y="1816100"/>
            <a:ext cx="5022850" cy="334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빵 포장지 및 스낵 식품 포장지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애완동물 배설물  봉지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버블랩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식품용 랩</a:t>
            </a:r>
            <a:endParaRPr lang="en-US" altLang="ko-KR" sz="14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쇼핑백 </a:t>
            </a:r>
            <a:endParaRPr lang="en-US" altLang="ko-KR" sz="1400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냉동식품 포장재</a:t>
            </a:r>
            <a:r>
              <a:rPr lang="en-GB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쓰레기 봉투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장갑 및 앞치마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신문 및 잡지 </a:t>
            </a: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포장랩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병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컵등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단단한 제품들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  <a:p>
            <a:pPr marL="177800" indent="266700">
              <a:lnSpc>
                <a:spcPct val="110000"/>
              </a:lnSpc>
              <a:spcBef>
                <a:spcPct val="30000"/>
              </a:spcBef>
              <a:buClr>
                <a:srgbClr val="00788A"/>
              </a:buClr>
              <a:buSzPct val="140000"/>
              <a:buFont typeface="Arial" charset="0"/>
              <a:buChar char="•"/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수축 </a:t>
            </a: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포장랩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, </a:t>
            </a: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팔렛트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 랩</a:t>
            </a:r>
            <a:endParaRPr lang="en-GB" sz="1400" dirty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16391" name="Picture 41" descr="d2w Black Refuse Sack (New Logo) Rev"/>
          <p:cNvPicPr>
            <a:picLocks noChangeAspect="1" noChangeArrowheads="1"/>
          </p:cNvPicPr>
          <p:nvPr/>
        </p:nvPicPr>
        <p:blipFill>
          <a:blip r:embed="rId5" cstate="print"/>
          <a:srcRect t="5190" b="8354"/>
          <a:stretch>
            <a:fillRect/>
          </a:stretch>
        </p:blipFill>
        <p:spPr bwMode="auto">
          <a:xfrm>
            <a:off x="8181975" y="3141663"/>
            <a:ext cx="9620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1" descr="Bag &amp; Go 3 replacement rolls(1) 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2004765"/>
            <a:ext cx="773113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4" descr="DSC0067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876" y="5440164"/>
            <a:ext cx="1203772" cy="86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30"/>
          <p:cNvPicPr>
            <a:picLocks noChangeAspect="1" noChangeArrowheads="1"/>
          </p:cNvPicPr>
          <p:nvPr/>
        </p:nvPicPr>
        <p:blipFill>
          <a:blip r:embed="rId8" cstate="print"/>
          <a:srcRect l="35124" t="36761" r="34000" b="30426"/>
          <a:stretch>
            <a:fillRect/>
          </a:stretch>
        </p:blipFill>
        <p:spPr bwMode="auto">
          <a:xfrm>
            <a:off x="1968327" y="5301208"/>
            <a:ext cx="1379537" cy="10572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22" name="Picture 21" descr="Frank Robert-031794.jpg"/>
          <p:cNvPicPr>
            <a:picLocks noChangeAspect="1"/>
          </p:cNvPicPr>
          <p:nvPr/>
        </p:nvPicPr>
        <p:blipFill>
          <a:blip r:embed="rId9" cstate="print"/>
          <a:srcRect t="15211" b="13573"/>
          <a:stretch>
            <a:fillRect/>
          </a:stretch>
        </p:blipFill>
        <p:spPr>
          <a:xfrm>
            <a:off x="7346950" y="1125538"/>
            <a:ext cx="1797050" cy="56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Content Placeholder 3" descr="100_1085.jpg"/>
          <p:cNvPicPr>
            <a:picLocks noChangeAspect="1"/>
          </p:cNvPicPr>
          <p:nvPr/>
        </p:nvPicPr>
        <p:blipFill>
          <a:blip r:embed="rId10" cstate="print">
            <a:lum bright="10000"/>
          </a:blip>
          <a:srcRect l="5955"/>
          <a:stretch>
            <a:fillRect/>
          </a:stretch>
        </p:blipFill>
        <p:spPr>
          <a:xfrm>
            <a:off x="4572000" y="2996952"/>
            <a:ext cx="1400175" cy="10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7" name="Picture 27" descr="100_1104.jpg"/>
          <p:cNvPicPr>
            <a:picLocks noChangeAspect="1"/>
          </p:cNvPicPr>
          <p:nvPr/>
        </p:nvPicPr>
        <p:blipFill>
          <a:blip r:embed="rId11" cstate="print"/>
          <a:srcRect l="1929" t="8681" r="3549" b="7407"/>
          <a:stretch>
            <a:fillRect/>
          </a:stretch>
        </p:blipFill>
        <p:spPr bwMode="auto">
          <a:xfrm>
            <a:off x="6300192" y="2996952"/>
            <a:ext cx="12112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31" descr="DSC01425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5976" y="4941168"/>
            <a:ext cx="113823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TextBox 33"/>
          <p:cNvSpPr txBox="1">
            <a:spLocks noChangeArrowheads="1"/>
          </p:cNvSpPr>
          <p:nvPr/>
        </p:nvSpPr>
        <p:spPr bwMode="auto">
          <a:xfrm>
            <a:off x="4499992" y="3877047"/>
            <a:ext cx="1431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700" dirty="0">
                <a:latin typeface="Calibri" pitchFamily="34" charset="0"/>
              </a:rPr>
              <a:t>NH </a:t>
            </a:r>
            <a:r>
              <a:rPr lang="en-GB" sz="700" dirty="0" err="1">
                <a:latin typeface="Calibri" pitchFamily="34" charset="0"/>
              </a:rPr>
              <a:t>Hoteles</a:t>
            </a:r>
            <a:r>
              <a:rPr lang="en-GB" sz="700" dirty="0">
                <a:latin typeface="Calibri" pitchFamily="34" charset="0"/>
              </a:rPr>
              <a:t> Shampoo </a:t>
            </a:r>
            <a:r>
              <a:rPr lang="en-GB" sz="700" dirty="0" err="1">
                <a:latin typeface="Calibri" pitchFamily="34" charset="0"/>
              </a:rPr>
              <a:t>bootles</a:t>
            </a:r>
            <a:endParaRPr lang="en-GB" sz="700" dirty="0">
              <a:latin typeface="Calibri" pitchFamily="34" charset="0"/>
            </a:endParaRPr>
          </a:p>
        </p:txBody>
      </p:sp>
      <p:sp>
        <p:nvSpPr>
          <p:cNvPr id="16404" name="TextBox 37"/>
          <p:cNvSpPr txBox="1">
            <a:spLocks noChangeArrowheads="1"/>
          </p:cNvSpPr>
          <p:nvPr/>
        </p:nvSpPr>
        <p:spPr bwMode="auto">
          <a:xfrm>
            <a:off x="3995936" y="6237312"/>
            <a:ext cx="18288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700" dirty="0">
                <a:solidFill>
                  <a:schemeClr val="bg1"/>
                </a:solidFill>
                <a:latin typeface="Calibri" pitchFamily="34" charset="0"/>
              </a:rPr>
              <a:t>Newspaper wrapper for Elle</a:t>
            </a:r>
          </a:p>
        </p:txBody>
      </p:sp>
      <p:sp>
        <p:nvSpPr>
          <p:cNvPr id="16407" name="TextBox 40"/>
          <p:cNvSpPr txBox="1">
            <a:spLocks noChangeArrowheads="1"/>
          </p:cNvSpPr>
          <p:nvPr/>
        </p:nvSpPr>
        <p:spPr bwMode="auto">
          <a:xfrm>
            <a:off x="1922463" y="5130800"/>
            <a:ext cx="18288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700">
                <a:solidFill>
                  <a:schemeClr val="bg1"/>
                </a:solidFill>
                <a:latin typeface="Calibri" pitchFamily="34" charset="0"/>
              </a:rPr>
              <a:t>Bread wrapper for  Bimbo</a:t>
            </a:r>
          </a:p>
        </p:txBody>
      </p:sp>
      <p:sp>
        <p:nvSpPr>
          <p:cNvPr id="16410" name="TextBox 43"/>
          <p:cNvSpPr txBox="1">
            <a:spLocks noChangeArrowheads="1"/>
          </p:cNvSpPr>
          <p:nvPr/>
        </p:nvSpPr>
        <p:spPr bwMode="auto">
          <a:xfrm>
            <a:off x="6804025" y="2565400"/>
            <a:ext cx="8890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700">
                <a:solidFill>
                  <a:schemeClr val="bg1"/>
                </a:solidFill>
                <a:latin typeface="Calibri" pitchFamily="34" charset="0"/>
              </a:rPr>
              <a:t>Dogs Poo bag </a:t>
            </a:r>
          </a:p>
        </p:txBody>
      </p:sp>
      <p:sp>
        <p:nvSpPr>
          <p:cNvPr id="16412" name="TextBox 45"/>
          <p:cNvSpPr txBox="1">
            <a:spLocks noChangeArrowheads="1"/>
          </p:cNvSpPr>
          <p:nvPr/>
        </p:nvSpPr>
        <p:spPr bwMode="auto">
          <a:xfrm>
            <a:off x="6156176" y="6165304"/>
            <a:ext cx="143033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700" dirty="0">
                <a:solidFill>
                  <a:schemeClr val="bg1"/>
                </a:solidFill>
                <a:latin typeface="Calibri" pitchFamily="34" charset="0"/>
              </a:rPr>
              <a:t>Milk wrapper for Candia</a:t>
            </a:r>
          </a:p>
        </p:txBody>
      </p:sp>
      <p:pic>
        <p:nvPicPr>
          <p:cNvPr id="16416" name="Picture 37" descr="6806368619_fa98ed38b3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4168" y="4581128"/>
            <a:ext cx="1368152" cy="178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O:\Images\Brasil\Ibis\Ibi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1124744"/>
            <a:ext cx="1132298" cy="1168823"/>
          </a:xfrm>
          <a:prstGeom prst="rect">
            <a:avLst/>
          </a:prstGeom>
          <a:noFill/>
        </p:spPr>
      </p:pic>
      <p:pic>
        <p:nvPicPr>
          <p:cNvPr id="36" name="3 Imagen" descr="P1080527.JPG"/>
          <p:cNvPicPr>
            <a:picLocks noGrp="1" noChangeAspect="1"/>
          </p:cNvPicPr>
          <p:nvPr isPhoto="1"/>
        </p:nvPicPr>
        <p:blipFill>
          <a:blip r:embed="rId15" cstate="print">
            <a:lum/>
          </a:blip>
          <a:stretch>
            <a:fillRect/>
          </a:stretch>
        </p:blipFill>
        <p:spPr>
          <a:xfrm>
            <a:off x="7596336" y="4396680"/>
            <a:ext cx="1547664" cy="206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G696 Symphony strap line white.png" descr="/Volumes/DH store/Work In Progress/Hill &amp; Garwood/Symphony 2014/HG696 Symphony Logo rebrand 2014/• Master logo elements 2014/HG696 Symphony strap line white.png"/>
          <p:cNvPicPr>
            <a:picLocks noChangeAspect="1"/>
          </p:cNvPicPr>
          <p:nvPr/>
        </p:nvPicPr>
        <p:blipFill>
          <a:blip r:embed="rId16" r:link="rId17" cstate="print"/>
          <a:stretch>
            <a:fillRect/>
          </a:stretch>
        </p:blipFill>
        <p:spPr>
          <a:xfrm>
            <a:off x="5940152" y="6478653"/>
            <a:ext cx="2213590" cy="406731"/>
          </a:xfrm>
          <a:prstGeom prst="rect">
            <a:avLst/>
          </a:prstGeom>
        </p:spPr>
      </p:pic>
      <p:pic>
        <p:nvPicPr>
          <p:cNvPr id="39" name="Picture 38" descr="Adidas with d2w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51520" y="188640"/>
            <a:ext cx="864096" cy="1152128"/>
          </a:xfrm>
          <a:prstGeom prst="rect">
            <a:avLst/>
          </a:prstGeom>
        </p:spPr>
      </p:pic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0" y="457200"/>
            <a:ext cx="914399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d</a:t>
            </a:r>
            <a:r>
              <a:rPr lang="en-US" sz="2800" b="1" baseline="-25000" dirty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2</a:t>
            </a:r>
            <a:r>
              <a:rPr lang="en-US" sz="2800" b="1" dirty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w</a:t>
            </a:r>
            <a:r>
              <a:rPr lang="en-US" sz="2800" dirty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 </a:t>
            </a:r>
            <a:r>
              <a:rPr lang="en-US" sz="2800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– </a:t>
            </a:r>
            <a:r>
              <a:rPr lang="ko-KR" altLang="en-US" sz="2800" b="1" dirty="0" smtClean="0">
                <a:solidFill>
                  <a:srgbClr val="00853F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적용 용도</a:t>
            </a:r>
            <a:endParaRPr lang="en-GB" sz="2800" b="1" dirty="0">
              <a:solidFill>
                <a:srgbClr val="00853F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27" name="Picture 26" descr="Laundry Bags transparent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6424"/>
            <a:ext cx="1499659" cy="1124744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35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0" y="482575"/>
            <a:ext cx="9144000" cy="3640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sz="4000" b="1" baseline="-250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sz="4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사용 주요 고객기업</a:t>
            </a:r>
            <a:r>
              <a:rPr lang="en-GB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2" name="Group 57"/>
          <p:cNvGrpSpPr/>
          <p:nvPr/>
        </p:nvGrpSpPr>
        <p:grpSpPr>
          <a:xfrm>
            <a:off x="467543" y="908720"/>
            <a:ext cx="8420814" cy="5131806"/>
            <a:chOff x="-47377" y="1116101"/>
            <a:chExt cx="9005110" cy="5487890"/>
          </a:xfrm>
        </p:grpSpPr>
        <p:pic>
          <p:nvPicPr>
            <p:cNvPr id="3077" name="Picture 8" descr="ipcmedia_logo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68659" y="3965266"/>
              <a:ext cx="771525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10" descr="Correios-Convencional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701456" y="3759368"/>
              <a:ext cx="18002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12" descr="WalmartPNGlogo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67780" y="2494510"/>
              <a:ext cx="1495425" cy="22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13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038725" y="5441950"/>
              <a:ext cx="42863" cy="428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3082" name="Picture 1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3836602" y="4419081"/>
              <a:ext cx="1895475" cy="3175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3084" name="Picture 17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141918" y="2335211"/>
              <a:ext cx="1316038" cy="45878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pic>
          <p:nvPicPr>
            <p:cNvPr id="3085" name="Picture 18" descr="c_n_a_logo_home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921000" y="4226464"/>
              <a:ext cx="7508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19" descr="www.sncf.co.uk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2066396" y="4298959"/>
              <a:ext cx="73025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0" descr="Image depicting Brittany Ferries Logo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113588" y="2534017"/>
              <a:ext cx="166052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4" descr="hub-txt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4725451" y="3627976"/>
              <a:ext cx="936625" cy="59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27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7551208" y="3861868"/>
              <a:ext cx="1406525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1" name="Picture 28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4700800" y="1628800"/>
              <a:ext cx="719138" cy="64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2" name="Picture 29" descr="The REA Group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screen"/>
            <a:srcRect r="83751" b="-3030"/>
            <a:stretch>
              <a:fillRect/>
            </a:stretch>
          </p:blipFill>
          <p:spPr bwMode="auto">
            <a:xfrm>
              <a:off x="29627" y="4735310"/>
              <a:ext cx="503237" cy="50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3" name="Picture 30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6943725" y="3669251"/>
              <a:ext cx="503238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4" name="Picture 31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5795704" y="5872444"/>
              <a:ext cx="12192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5" name="Picture 32" descr="The_Times_280x30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2238899" y="5205950"/>
              <a:ext cx="2111375" cy="22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6" name="Picture 33" descr="The-Sunday-Times-306x43"/>
            <p:cNvPicPr>
              <a:picLocks noChangeAspect="1" noChangeArrowheads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4594223" y="5080010"/>
              <a:ext cx="23971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7" name="Picture 34" descr="Chevron Hallmark - Human Energy™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6294377" y="3081345"/>
              <a:ext cx="1268140" cy="457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8" name="Picture 60"/>
            <p:cNvPicPr>
              <a:picLocks noChangeAspect="1" noChangeArrowheads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953682" y="4966324"/>
              <a:ext cx="879475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9" name="Picture 67" descr="inglot(1)"/>
            <p:cNvPicPr>
              <a:picLocks noChangeAspect="1" noChangeArrowheads="1"/>
            </p:cNvPicPr>
            <p:nvPr/>
          </p:nvPicPr>
          <p:blipFill>
            <a:blip r:embed="rId25" cstate="screen"/>
            <a:srcRect/>
            <a:stretch>
              <a:fillRect/>
            </a:stretch>
          </p:blipFill>
          <p:spPr bwMode="auto">
            <a:xfrm>
              <a:off x="6429375" y="1207039"/>
              <a:ext cx="649288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0" name="Picture 68" descr="vobis1(1)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2556933" y="2319875"/>
              <a:ext cx="699558" cy="41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1" name="Picture 8" descr="coty"/>
            <p:cNvPicPr>
              <a:picLocks noChangeAspect="1" noChangeArrowheads="1"/>
            </p:cNvPicPr>
            <p:nvPr/>
          </p:nvPicPr>
          <p:blipFill>
            <a:blip r:embed="rId27" cstate="screen"/>
            <a:srcRect/>
            <a:stretch>
              <a:fillRect/>
            </a:stretch>
          </p:blipFill>
          <p:spPr bwMode="auto">
            <a:xfrm>
              <a:off x="5000625" y="1308639"/>
              <a:ext cx="1257300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2" name="Picture 7" descr="sony"/>
            <p:cNvPicPr>
              <a:picLocks noChangeAspect="1" noChangeArrowheads="1"/>
            </p:cNvPicPr>
            <p:nvPr/>
          </p:nvPicPr>
          <p:blipFill>
            <a:blip r:embed="rId28" cstate="screen"/>
            <a:srcRect/>
            <a:stretch>
              <a:fillRect/>
            </a:stretch>
          </p:blipFill>
          <p:spPr bwMode="auto">
            <a:xfrm>
              <a:off x="7941737" y="1254664"/>
              <a:ext cx="923392" cy="18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3" name="Picture 9" descr="nokia-logo3"/>
            <p:cNvPicPr>
              <a:picLocks noChangeAspect="1" noChangeArrowheads="1"/>
            </p:cNvPicPr>
            <p:nvPr/>
          </p:nvPicPr>
          <p:blipFill>
            <a:blip r:embed="rId29" cstate="screen"/>
            <a:srcRect/>
            <a:stretch>
              <a:fillRect/>
            </a:stretch>
          </p:blipFill>
          <p:spPr bwMode="auto">
            <a:xfrm>
              <a:off x="3664594" y="1257839"/>
              <a:ext cx="1052512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4" name="Picture 6" descr="Jan niezbedny"/>
            <p:cNvPicPr>
              <a:picLocks noChangeAspect="1" noChangeArrowheads="1"/>
            </p:cNvPicPr>
            <p:nvPr/>
          </p:nvPicPr>
          <p:blipFill>
            <a:blip r:embed="rId30" cstate="screen"/>
            <a:srcRect/>
            <a:stretch>
              <a:fillRect/>
            </a:stretch>
          </p:blipFill>
          <p:spPr bwMode="auto">
            <a:xfrm>
              <a:off x="3725840" y="2425177"/>
              <a:ext cx="563563" cy="55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5" name="Picture 30" descr="Maxi logo 30"/>
            <p:cNvPicPr>
              <a:picLocks noChangeAspect="1" noChangeArrowheads="1"/>
            </p:cNvPicPr>
            <p:nvPr/>
          </p:nvPicPr>
          <p:blipFill>
            <a:blip r:embed="rId31" cstate="screen"/>
            <a:srcRect/>
            <a:stretch>
              <a:fillRect/>
            </a:stretch>
          </p:blipFill>
          <p:spPr bwMode="auto">
            <a:xfrm>
              <a:off x="183635" y="1624045"/>
              <a:ext cx="1158875" cy="56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6" name="Picture 29" descr="Delta Maxi Group logo - 30"/>
            <p:cNvPicPr>
              <a:picLocks noChangeAspect="1" noChangeArrowheads="1"/>
            </p:cNvPicPr>
            <p:nvPr/>
          </p:nvPicPr>
          <p:blipFill>
            <a:blip r:embed="rId32" cstate="screen"/>
            <a:srcRect/>
            <a:stretch>
              <a:fillRect/>
            </a:stretch>
          </p:blipFill>
          <p:spPr bwMode="auto">
            <a:xfrm>
              <a:off x="3288128" y="5708260"/>
              <a:ext cx="22225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7" name="Picture 44" descr="matix-logo"/>
            <p:cNvPicPr>
              <a:picLocks noChangeAspect="1" noChangeArrowheads="1"/>
            </p:cNvPicPr>
            <p:nvPr/>
          </p:nvPicPr>
          <p:blipFill>
            <a:blip r:embed="rId33" cstate="screen"/>
            <a:srcRect/>
            <a:stretch>
              <a:fillRect/>
            </a:stretch>
          </p:blipFill>
          <p:spPr bwMode="auto">
            <a:xfrm>
              <a:off x="7286625" y="1119726"/>
              <a:ext cx="54927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9" name="Picture 46" descr="Lakai logo"/>
            <p:cNvPicPr>
              <a:picLocks noChangeAspect="1" noChangeArrowheads="1"/>
            </p:cNvPicPr>
            <p:nvPr/>
          </p:nvPicPr>
          <p:blipFill>
            <a:blip r:embed="rId34" cstate="screen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5616" y="4293096"/>
              <a:ext cx="710838" cy="39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0" name="Picture 47" descr="Barcel logo"/>
            <p:cNvPicPr>
              <a:picLocks noChangeAspect="1" noChangeArrowheads="1"/>
            </p:cNvPicPr>
            <p:nvPr/>
          </p:nvPicPr>
          <p:blipFill>
            <a:blip r:embed="rId3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3664" y="4265093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1" name="Picture 48" descr="logo_retif"/>
            <p:cNvPicPr>
              <a:picLocks noChangeAspect="1" noChangeArrowheads="1"/>
            </p:cNvPicPr>
            <p:nvPr/>
          </p:nvPicPr>
          <p:blipFill>
            <a:blip r:embed="rId36" cstate="screen"/>
            <a:srcRect/>
            <a:stretch>
              <a:fillRect/>
            </a:stretch>
          </p:blipFill>
          <p:spPr bwMode="auto">
            <a:xfrm>
              <a:off x="7697587" y="4438589"/>
              <a:ext cx="10064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6" name="Picture 52" descr="logo_nh.jpg"/>
            <p:cNvPicPr>
              <a:picLocks noChangeAspect="1"/>
            </p:cNvPicPr>
            <p:nvPr/>
          </p:nvPicPr>
          <p:blipFill>
            <a:blip r:embed="rId37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1222" y="4252851"/>
              <a:ext cx="890164" cy="632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7" name="Picture 2" descr="http://www.thegalleria.co.uk/images/stores/13466.gif"/>
            <p:cNvPicPr>
              <a:picLocks noChangeAspect="1" noChangeArrowheads="1"/>
            </p:cNvPicPr>
            <p:nvPr/>
          </p:nvPicPr>
          <p:blipFill>
            <a:blip r:embed="rId38" cstate="screen"/>
            <a:srcRect/>
            <a:stretch>
              <a:fillRect/>
            </a:stretch>
          </p:blipFill>
          <p:spPr bwMode="auto">
            <a:xfrm>
              <a:off x="8038089" y="4966324"/>
              <a:ext cx="533401" cy="53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8" name="Picture 2" descr="http://www.h-online.com/imgs/43/4/7/5/2/2/3/Danish_Parliament_Logo-f2428e0f78f105c5.png"/>
            <p:cNvPicPr>
              <a:picLocks noChangeAspect="1" noChangeArrowheads="1"/>
            </p:cNvPicPr>
            <p:nvPr/>
          </p:nvPicPr>
          <p:blipFill>
            <a:blip r:embed="rId39" cstate="screen"/>
            <a:srcRect/>
            <a:stretch>
              <a:fillRect/>
            </a:stretch>
          </p:blipFill>
          <p:spPr bwMode="auto">
            <a:xfrm>
              <a:off x="2647777" y="5659364"/>
              <a:ext cx="550333" cy="550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0" name="Picture 27" descr="sachs"/>
            <p:cNvPicPr>
              <a:picLocks noChangeAspect="1" noChangeArrowheads="1"/>
            </p:cNvPicPr>
            <p:nvPr/>
          </p:nvPicPr>
          <p:blipFill>
            <a:blip r:embed="rId40" cstate="screen"/>
            <a:srcRect/>
            <a:stretch>
              <a:fillRect/>
            </a:stretch>
          </p:blipFill>
          <p:spPr bwMode="auto">
            <a:xfrm>
              <a:off x="5738811" y="3753917"/>
              <a:ext cx="1038225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1" name="Picture 30" descr="Relay%20logo"/>
            <p:cNvPicPr>
              <a:picLocks noChangeAspect="1" noChangeArrowheads="1"/>
            </p:cNvPicPr>
            <p:nvPr/>
          </p:nvPicPr>
          <p:blipFill>
            <a:blip r:embed="rId41" cstate="screen"/>
            <a:srcRect/>
            <a:stretch>
              <a:fillRect/>
            </a:stretch>
          </p:blipFill>
          <p:spPr bwMode="auto">
            <a:xfrm>
              <a:off x="3571832" y="6121391"/>
              <a:ext cx="966788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5" name="Picture 55" descr="http://www.finalcorner.at.ua/News/001/001/001/new_honda_logo_2.gif"/>
            <p:cNvPicPr>
              <a:picLocks noChangeAspect="1" noChangeArrowheads="1"/>
            </p:cNvPicPr>
            <p:nvPr/>
          </p:nvPicPr>
          <p:blipFill>
            <a:blip r:embed="rId4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94975" y="3052772"/>
              <a:ext cx="1668462" cy="4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7" name="Picture 57" descr="http://www.seeklogo.com/images/V/Volkswagen-logo-C77FA3DEA7-seeklogo.com.gif"/>
            <p:cNvPicPr>
              <a:picLocks noChangeAspect="1" noChangeArrowheads="1"/>
            </p:cNvPicPr>
            <p:nvPr/>
          </p:nvPicPr>
          <p:blipFill>
            <a:blip r:embed="rId43" cstate="screen"/>
            <a:srcRect/>
            <a:stretch>
              <a:fillRect/>
            </a:stretch>
          </p:blipFill>
          <p:spPr bwMode="auto">
            <a:xfrm>
              <a:off x="197397" y="1152025"/>
              <a:ext cx="190500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915" name="Picture 3"/>
            <p:cNvPicPr>
              <a:picLocks noChangeAspect="1" noChangeArrowheads="1"/>
            </p:cNvPicPr>
            <p:nvPr/>
          </p:nvPicPr>
          <p:blipFill>
            <a:blip r:embed="rId44" cstate="screen"/>
            <a:srcRect/>
            <a:stretch>
              <a:fillRect/>
            </a:stretch>
          </p:blipFill>
          <p:spPr bwMode="auto">
            <a:xfrm>
              <a:off x="2483480" y="1116101"/>
              <a:ext cx="824972" cy="543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6918" name="Picture 6"/>
            <p:cNvPicPr>
              <a:picLocks noChangeAspect="1" noChangeArrowheads="1"/>
            </p:cNvPicPr>
            <p:nvPr/>
          </p:nvPicPr>
          <p:blipFill>
            <a:blip r:embed="rId45" cstate="screen"/>
            <a:srcRect/>
            <a:stretch>
              <a:fillRect/>
            </a:stretch>
          </p:blipFill>
          <p:spPr bwMode="auto">
            <a:xfrm>
              <a:off x="7696201" y="3060189"/>
              <a:ext cx="1154642" cy="443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8307" name="Picture 3"/>
            <p:cNvPicPr>
              <a:picLocks noChangeAspect="1" noChangeArrowheads="1"/>
            </p:cNvPicPr>
            <p:nvPr/>
          </p:nvPicPr>
          <p:blipFill>
            <a:blip r:embed="rId46" cstate="screen"/>
            <a:srcRect/>
            <a:stretch>
              <a:fillRect/>
            </a:stretch>
          </p:blipFill>
          <p:spPr bwMode="auto">
            <a:xfrm>
              <a:off x="8285444" y="1735675"/>
              <a:ext cx="469089" cy="61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45" descr="DVS_logo"/>
            <p:cNvPicPr>
              <a:picLocks noChangeAspect="1" noChangeArrowheads="1"/>
            </p:cNvPicPr>
            <p:nvPr/>
          </p:nvPicPr>
          <p:blipFill>
            <a:blip r:embed="rId4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52009" y="4923791"/>
              <a:ext cx="797667" cy="757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59" descr="Carrefour-LO-RES.jpg"/>
            <p:cNvPicPr>
              <a:picLocks noChangeAspect="1"/>
            </p:cNvPicPr>
            <p:nvPr/>
          </p:nvPicPr>
          <p:blipFill>
            <a:blip r:embed="rId48" cstate="screen"/>
            <a:stretch>
              <a:fillRect/>
            </a:stretch>
          </p:blipFill>
          <p:spPr>
            <a:xfrm>
              <a:off x="-47377" y="2733195"/>
              <a:ext cx="1080120" cy="1083721"/>
            </a:xfrm>
            <a:prstGeom prst="rect">
              <a:avLst/>
            </a:prstGeom>
          </p:spPr>
        </p:pic>
        <p:pic>
          <p:nvPicPr>
            <p:cNvPr id="62" name="Picture 61" descr="Etihad lo RES.jpg"/>
            <p:cNvPicPr>
              <a:picLocks noChangeAspect="1"/>
            </p:cNvPicPr>
            <p:nvPr/>
          </p:nvPicPr>
          <p:blipFill>
            <a:blip r:embed="rId49" cstate="screen"/>
            <a:stretch>
              <a:fillRect/>
            </a:stretch>
          </p:blipFill>
          <p:spPr>
            <a:xfrm>
              <a:off x="1646721" y="5659365"/>
              <a:ext cx="836386" cy="519407"/>
            </a:xfrm>
            <a:prstGeom prst="rect">
              <a:avLst/>
            </a:prstGeom>
          </p:spPr>
        </p:pic>
        <p:pic>
          <p:nvPicPr>
            <p:cNvPr id="63" name="Picture 62" descr="Subway lo RES.jpg"/>
            <p:cNvPicPr>
              <a:picLocks noChangeAspect="1"/>
            </p:cNvPicPr>
            <p:nvPr/>
          </p:nvPicPr>
          <p:blipFill>
            <a:blip r:embed="rId50" cstate="screen"/>
            <a:stretch>
              <a:fillRect/>
            </a:stretch>
          </p:blipFill>
          <p:spPr>
            <a:xfrm>
              <a:off x="3275856" y="1772816"/>
              <a:ext cx="1338331" cy="408467"/>
            </a:xfrm>
            <a:prstGeom prst="rect">
              <a:avLst/>
            </a:prstGeom>
          </p:spPr>
        </p:pic>
        <p:pic>
          <p:nvPicPr>
            <p:cNvPr id="59" name="Picture 58" descr="SABM_Logo_Rev_CMYK copy(2).jpg"/>
            <p:cNvPicPr>
              <a:picLocks noChangeAspect="1"/>
            </p:cNvPicPr>
            <p:nvPr/>
          </p:nvPicPr>
          <p:blipFill>
            <a:blip r:embed="rId51" cstate="screen"/>
            <a:stretch>
              <a:fillRect/>
            </a:stretch>
          </p:blipFill>
          <p:spPr>
            <a:xfrm>
              <a:off x="4893733" y="6050115"/>
              <a:ext cx="426885" cy="426885"/>
            </a:xfrm>
            <a:prstGeom prst="rect">
              <a:avLst/>
            </a:prstGeom>
          </p:spPr>
        </p:pic>
        <p:pic>
          <p:nvPicPr>
            <p:cNvPr id="61" name="Picture 60" descr="moulin d'or.jpg"/>
            <p:cNvPicPr>
              <a:picLocks noChangeAspect="1"/>
            </p:cNvPicPr>
            <p:nvPr/>
          </p:nvPicPr>
          <p:blipFill>
            <a:blip r:embed="rId52" cstate="screen"/>
            <a:stretch>
              <a:fillRect/>
            </a:stretch>
          </p:blipFill>
          <p:spPr>
            <a:xfrm>
              <a:off x="7484533" y="5738316"/>
              <a:ext cx="1045633" cy="460079"/>
            </a:xfrm>
            <a:prstGeom prst="rect">
              <a:avLst/>
            </a:prstGeom>
          </p:spPr>
        </p:pic>
      </p:grpSp>
      <p:pic>
        <p:nvPicPr>
          <p:cNvPr id="34818" name="Picture 2" descr="http://www.mcdonalds.co.uk/etc/designs/mcdonalds/uk/_jcr_content/genericpage/genericpagecontent/sitelevelconfiguration/logoimage">
            <a:hlinkClick r:id="rId53"/>
          </p:cNvPr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5940152" y="1436354"/>
            <a:ext cx="720080" cy="624494"/>
          </a:xfrm>
          <a:prstGeom prst="rect">
            <a:avLst/>
          </a:prstGeom>
          <a:noFill/>
        </p:spPr>
      </p:pic>
      <p:pic>
        <p:nvPicPr>
          <p:cNvPr id="34820" name="Picture 4" descr="http://t0.gstatic.com/images?q=tbn:ANd9GcSW11dbn2rz25gEdJGDHcBPofeDCIhJQZrELhGLfG0AsGooAcYbx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6948264" y="1556792"/>
            <a:ext cx="792088" cy="604083"/>
          </a:xfrm>
          <a:prstGeom prst="rect">
            <a:avLst/>
          </a:prstGeom>
          <a:noFill/>
        </p:spPr>
      </p:pic>
      <p:pic>
        <p:nvPicPr>
          <p:cNvPr id="11266" name="Picture 2" descr="http://blogs.ocweekly.com/stickaforkinit/dunkindonuts_logo.jpg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4716016" y="2852936"/>
            <a:ext cx="1224136" cy="424090"/>
          </a:xfrm>
          <a:prstGeom prst="rect">
            <a:avLst/>
          </a:prstGeom>
          <a:noFill/>
        </p:spPr>
      </p:pic>
      <p:pic>
        <p:nvPicPr>
          <p:cNvPr id="64" name="Picture 63" descr="IBM-logo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79512" y="4941168"/>
            <a:ext cx="984672" cy="492336"/>
          </a:xfrm>
          <a:prstGeom prst="rect">
            <a:avLst/>
          </a:prstGeom>
        </p:spPr>
      </p:pic>
      <p:pic>
        <p:nvPicPr>
          <p:cNvPr id="5122" name="Picture 2" descr="http://chareemag.com/wp-content/uploads/2012/12/ri_logo_webad-black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2123728" y="1556792"/>
            <a:ext cx="1135070" cy="288032"/>
          </a:xfrm>
          <a:prstGeom prst="rect">
            <a:avLst/>
          </a:prstGeom>
          <a:noFill/>
        </p:spPr>
      </p:pic>
      <p:pic>
        <p:nvPicPr>
          <p:cNvPr id="5124" name="Picture 4" descr="http://backgroundwallpapers.co/wp-content/uploads/2013/06/logo-vodafone.jpg"/>
          <p:cNvPicPr>
            <a:picLocks noChangeAspect="1" noChangeArrowheads="1"/>
          </p:cNvPicPr>
          <p:nvPr/>
        </p:nvPicPr>
        <p:blipFill>
          <a:blip r:embed="rId59" cstate="print"/>
          <a:srcRect l="10418" r="16667"/>
          <a:stretch>
            <a:fillRect/>
          </a:stretch>
        </p:blipFill>
        <p:spPr bwMode="auto">
          <a:xfrm>
            <a:off x="251520" y="3573016"/>
            <a:ext cx="720080" cy="617211"/>
          </a:xfrm>
          <a:prstGeom prst="rect">
            <a:avLst/>
          </a:prstGeom>
          <a:noFill/>
        </p:spPr>
      </p:pic>
      <p:pic>
        <p:nvPicPr>
          <p:cNvPr id="5126" name="Picture 6" descr="http://www.packpostsolutions.co.uk/wp-content/uploads/2013/04/bodenLogo.jpg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179512" y="1916832"/>
            <a:ext cx="1368152" cy="499715"/>
          </a:xfrm>
          <a:prstGeom prst="rect">
            <a:avLst/>
          </a:prstGeom>
          <a:noFill/>
        </p:spPr>
      </p:pic>
      <p:pic>
        <p:nvPicPr>
          <p:cNvPr id="22530" name="Picture 2" descr="http://upload.wikimedia.org/wikipedia/en/5/50/Hotel_Ibis_logo_2012.png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1763688" y="2780928"/>
            <a:ext cx="792088" cy="792088"/>
          </a:xfrm>
          <a:prstGeom prst="rect">
            <a:avLst/>
          </a:prstGeom>
          <a:noFill/>
        </p:spPr>
      </p:pic>
      <p:pic>
        <p:nvPicPr>
          <p:cNvPr id="12290" name="Picture 2" descr="http://www.katyscosmetics.co.uk/UserFiles/Images/Logos/loreal-logo.jpg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2267744" y="5877272"/>
            <a:ext cx="1225356" cy="288032"/>
          </a:xfrm>
          <a:prstGeom prst="rect">
            <a:avLst/>
          </a:prstGeom>
          <a:noFill/>
        </p:spPr>
      </p:pic>
      <p:pic>
        <p:nvPicPr>
          <p:cNvPr id="65" name="Picture 64" descr="Sears.pn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6516216" y="5877272"/>
            <a:ext cx="1547664" cy="371255"/>
          </a:xfrm>
          <a:prstGeom prst="rect">
            <a:avLst/>
          </a:prstGeom>
        </p:spPr>
      </p:pic>
      <p:pic>
        <p:nvPicPr>
          <p:cNvPr id="66" name="Picture 2" descr="http://www.tanglinmall.com.sg/wp-content/uploads/2013/03/paul_logo.jpg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395536" y="188640"/>
            <a:ext cx="809303" cy="658417"/>
          </a:xfrm>
          <a:prstGeom prst="rect">
            <a:avLst/>
          </a:prstGeom>
          <a:noFill/>
        </p:spPr>
      </p:pic>
      <p:pic>
        <p:nvPicPr>
          <p:cNvPr id="137218" name="Picture 2" descr="http://i.forbesimg.com/media/lists/companies/adidas_416x416.jpg"/>
          <p:cNvPicPr>
            <a:picLocks noChangeAspect="1" noChangeArrowheads="1"/>
          </p:cNvPicPr>
          <p:nvPr/>
        </p:nvPicPr>
        <p:blipFill>
          <a:blip r:embed="rId65" cstate="print"/>
          <a:srcRect t="12721" b="29126"/>
          <a:stretch>
            <a:fillRect/>
          </a:stretch>
        </p:blipFill>
        <p:spPr bwMode="auto">
          <a:xfrm>
            <a:off x="755576" y="5301208"/>
            <a:ext cx="1152128" cy="669997"/>
          </a:xfrm>
          <a:prstGeom prst="rect">
            <a:avLst/>
          </a:prstGeom>
          <a:noFill/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1"/>
          <p:cNvSpPr txBox="1">
            <a:spLocks noGrp="1"/>
          </p:cNvSpPr>
          <p:nvPr/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en-GB" sz="800" dirty="0"/>
          </a:p>
        </p:txBody>
      </p:sp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-93455" y="218017"/>
            <a:ext cx="9144000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371600" algn="ctr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유통 네트워크 </a:t>
            </a:r>
            <a:r>
              <a:rPr lang="en-US" altLang="ko-KR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– </a:t>
            </a:r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지속</a:t>
            </a:r>
            <a:r>
              <a:rPr lang="en-US" altLang="ko-KR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sz="3200" b="1" dirty="0" err="1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확장중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95536" y="908720"/>
            <a:ext cx="6264696" cy="5209118"/>
          </a:xfrm>
          <a:prstGeom prst="rect">
            <a:avLst/>
          </a:prstGeom>
          <a:noFill/>
        </p:spPr>
        <p:txBody>
          <a:bodyPr wrap="square" numCol="3" spcCol="36000" rtlCol="0" anchor="t" anchorCtr="0">
            <a:spAutoFit/>
          </a:bodyPr>
          <a:lstStyle/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Albania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Algeria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Argentina</a:t>
            </a:r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Bahamas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Bahrain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Bangladesh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Barbados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Belarus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Belgium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Bolivia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Bosnia &amp; Herzegovina 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Brazil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Bulgaria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Burkina Faso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Cameroon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Canada (Quebec/Ontario)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Chile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China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Colombia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Costa Rica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Croatia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Cyprus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Czech Republic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Denmark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DRC Congo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Ecuador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Egypt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El Salvador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Finland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France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Gabon</a:t>
            </a:r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Guatemala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Honduras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Hong Kong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Hungary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India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Indonesia 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Iran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Ireland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Israel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Italy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Ivory Coast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Jamaica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Japan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Jordan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Kazakhstan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Kenya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Korea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Kosovo</a:t>
            </a:r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Kuwait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Lebanon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Libya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Lesotho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Macedonia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Malaysia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Maldives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Mali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Malta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Mauritius 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Mexico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Montenegro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Morocco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Nepal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New Zealand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Nigeria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Oman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Pakistan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Panama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Paraguay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Peru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Philippines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Poland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Portugal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Qatar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Romania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Russia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Rwanda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Saudi Arabia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Senegal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Serbia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Singapore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Slovakia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Slovenia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South Africa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Spain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Sri Lanka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Sudan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Syria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Tahiti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Taiwan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Togo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Tunisia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Turkey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UAE </a:t>
            </a:r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Uganda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Ukraine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United Kingdom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Uruguay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USA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Venezuela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Vietnam</a:t>
            </a:r>
          </a:p>
          <a:p>
            <a:r>
              <a:rPr lang="en-GB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Yemen  </a:t>
            </a:r>
          </a:p>
          <a:p>
            <a:r>
              <a:rPr lang="en-GB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Zanzibar</a:t>
            </a:r>
          </a:p>
          <a:p>
            <a:endParaRPr lang="en-GB" sz="95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worldinyourhan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4" y="1350838"/>
            <a:ext cx="3995936" cy="38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492896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3789040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5373216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908720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1196752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924944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9033" y="5373216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2"/>
          <p:cNvGrpSpPr/>
          <p:nvPr/>
        </p:nvGrpSpPr>
        <p:grpSpPr>
          <a:xfrm>
            <a:off x="5796136" y="5013176"/>
            <a:ext cx="3168352" cy="246221"/>
            <a:chOff x="5796136" y="5013176"/>
            <a:chExt cx="3168352" cy="246221"/>
          </a:xfrm>
        </p:grpSpPr>
        <p:sp>
          <p:nvSpPr>
            <p:cNvPr id="9" name="TextBox 8"/>
            <p:cNvSpPr txBox="1"/>
            <p:nvPr/>
          </p:nvSpPr>
          <p:spPr>
            <a:xfrm>
              <a:off x="5796136" y="5013176"/>
              <a:ext cx="31683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latin typeface="Calibri" pitchFamily="34" charset="0"/>
                  <a:cs typeface="Calibri" pitchFamily="34" charset="0"/>
                </a:rPr>
                <a:t>      - Legislation in favour of degradable plastics</a:t>
              </a:r>
              <a:endParaRPr lang="en-GB" sz="10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68144" y="5013176"/>
              <a:ext cx="162807" cy="220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780928"/>
            <a:ext cx="162807" cy="22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37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430315" y="836713"/>
          <a:ext cx="1953279" cy="529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1" name="Acrobat Document" r:id="rId3" imgW="5667353" imgH="13934985" progId="AcroExch.Document.7">
                  <p:embed/>
                </p:oleObj>
              </mc:Choice>
              <mc:Fallback>
                <p:oleObj name="Acrobat Document" r:id="rId3" imgW="5667353" imgH="1393498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15" y="836713"/>
                        <a:ext cx="1953279" cy="529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3792678" y="836713"/>
          <a:ext cx="1546238" cy="521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2" name="Acrobat Document" r:id="rId5" imgW="5667353" imgH="24136260" progId="AcroExch.Document.7">
                  <p:embed/>
                </p:oleObj>
              </mc:Choice>
              <mc:Fallback>
                <p:oleObj name="Acrobat Document" r:id="rId5" imgW="5667353" imgH="2413626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678" y="836713"/>
                        <a:ext cx="1546238" cy="5217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598546" y="870745"/>
          <a:ext cx="1501846" cy="526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3" name="Acrobat Document" r:id="rId7" imgW="5667353" imgH="16077955" progId="AcroExch.Document.7">
                  <p:embed/>
                </p:oleObj>
              </mc:Choice>
              <mc:Fallback>
                <p:oleObj name="Acrobat Document" r:id="rId7" imgW="5667353" imgH="1607795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8546" y="870745"/>
                        <a:ext cx="1501846" cy="5260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2840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7763B"/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Infographic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7763B"/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152" y="6032321"/>
            <a:ext cx="666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You can find the full version of the </a:t>
            </a:r>
            <a:r>
              <a:rPr lang="en-GB" sz="1200" dirty="0" err="1" smtClean="0"/>
              <a:t>infographic</a:t>
            </a:r>
            <a:r>
              <a:rPr lang="en-GB" sz="1200" dirty="0" smtClean="0"/>
              <a:t> at http://www.symphonyenvironmental.com/d2w/</a:t>
            </a:r>
            <a:endParaRPr lang="en-GB" sz="12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lankMap-World-1ce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820"/>
          <a:stretch>
            <a:fillRect/>
          </a:stretch>
        </p:blipFill>
        <p:spPr>
          <a:xfrm>
            <a:off x="0" y="1196752"/>
            <a:ext cx="9144000" cy="3960440"/>
          </a:xfrm>
          <a:prstGeom prst="rect">
            <a:avLst/>
          </a:prstGeom>
        </p:spPr>
      </p:pic>
      <p:grpSp>
        <p:nvGrpSpPr>
          <p:cNvPr id="2" name="Group 33"/>
          <p:cNvGrpSpPr/>
          <p:nvPr/>
        </p:nvGrpSpPr>
        <p:grpSpPr>
          <a:xfrm>
            <a:off x="179512" y="1815207"/>
            <a:ext cx="4176464" cy="4494113"/>
            <a:chOff x="179512" y="2204864"/>
            <a:chExt cx="4176464" cy="449411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95FFF0"/>
                </a:clrFrom>
                <a:clrTo>
                  <a:srgbClr val="95FFF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11960" y="2204864"/>
              <a:ext cx="144016" cy="229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32"/>
            <p:cNvSpPr/>
            <p:nvPr/>
          </p:nvSpPr>
          <p:spPr>
            <a:xfrm>
              <a:off x="179512" y="6237312"/>
              <a:ext cx="19442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006600"/>
                  </a:solidFill>
                  <a:cs typeface="Arial" pitchFamily="34" charset="0"/>
                </a:rPr>
                <a:t>OWS</a:t>
              </a:r>
            </a:p>
            <a:p>
              <a:r>
                <a:rPr lang="en-GB" sz="1200" b="1" dirty="0" smtClean="0">
                  <a:solidFill>
                    <a:srgbClr val="006600"/>
                  </a:solidFill>
                  <a:cs typeface="Arial" pitchFamily="34" charset="0"/>
                </a:rPr>
                <a:t>Ghent, Belgium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51520" y="908720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rial" pitchFamily="34" charset="0"/>
                <a:cs typeface="Arial" pitchFamily="34" charset="0"/>
              </a:rPr>
              <a:t>Worldwide</a:t>
            </a:r>
            <a:endParaRPr lang="en-GB" sz="20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395536" y="231612"/>
            <a:ext cx="8964487" cy="67710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Global Technical &amp; Research</a:t>
            </a:r>
            <a:endParaRPr lang="en-GB" sz="4400" b="1" dirty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96336" y="1412776"/>
            <a:ext cx="1619672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C0099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C0099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C0099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0066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0066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0066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sz="1200" b="1" dirty="0" smtClean="0">
              <a:cs typeface="Arial" pitchFamily="34" charset="0"/>
            </a:endParaRPr>
          </a:p>
          <a:p>
            <a:endParaRPr lang="en-GB" sz="1200" b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en-GB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1907704" y="2247255"/>
            <a:ext cx="6480720" cy="3053953"/>
            <a:chOff x="1907704" y="2636912"/>
            <a:chExt cx="6480720" cy="305395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4AFF52"/>
                </a:clrFrom>
                <a:clrTo>
                  <a:srgbClr val="4AFF5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07704" y="2636912"/>
              <a:ext cx="144016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6876256" y="5229200"/>
              <a:ext cx="1512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err="1" smtClean="0">
                  <a:solidFill>
                    <a:srgbClr val="336600"/>
                  </a:solidFill>
                  <a:cs typeface="Arial" pitchFamily="34" charset="0"/>
                </a:rPr>
                <a:t>Nivaldo</a:t>
              </a:r>
              <a:r>
                <a:rPr lang="en-GB" sz="1200" b="1" dirty="0" smtClean="0">
                  <a:solidFill>
                    <a:srgbClr val="336600"/>
                  </a:solidFill>
                  <a:cs typeface="Arial" pitchFamily="34" charset="0"/>
                </a:rPr>
                <a:t> </a:t>
              </a:r>
              <a:r>
                <a:rPr lang="en-GB" sz="1200" b="1" dirty="0" err="1" smtClean="0">
                  <a:solidFill>
                    <a:srgbClr val="336600"/>
                  </a:solidFill>
                  <a:cs typeface="Arial" pitchFamily="34" charset="0"/>
                </a:rPr>
                <a:t>Bosio</a:t>
              </a:r>
              <a:endParaRPr lang="en-GB" sz="1200" b="1" dirty="0" smtClean="0">
                <a:solidFill>
                  <a:srgbClr val="336600"/>
                </a:solidFill>
                <a:cs typeface="Arial" pitchFamily="34" charset="0"/>
              </a:endParaRPr>
            </a:p>
            <a:p>
              <a:r>
                <a:rPr lang="en-GB" sz="1200" b="1" dirty="0" smtClean="0">
                  <a:solidFill>
                    <a:srgbClr val="336600"/>
                  </a:solidFill>
                  <a:cs typeface="Arial" pitchFamily="34" charset="0"/>
                </a:rPr>
                <a:t>USA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1619672" y="2607295"/>
            <a:ext cx="2664296" cy="2837929"/>
            <a:chOff x="1619672" y="2996952"/>
            <a:chExt cx="2664296" cy="2837929"/>
          </a:xfrm>
        </p:grpSpPr>
        <p:pic>
          <p:nvPicPr>
            <p:cNvPr id="60" name="Picture 59" descr="download (1)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9672" y="2996952"/>
              <a:ext cx="162128" cy="25867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843808" y="5373216"/>
              <a:ext cx="14401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FF0000"/>
                  </a:solidFill>
                  <a:cs typeface="Arial" pitchFamily="34" charset="0"/>
                </a:rPr>
                <a:t>Claudio </a:t>
              </a:r>
              <a:r>
                <a:rPr lang="en-GB" sz="1200" b="1" dirty="0" err="1" smtClean="0">
                  <a:solidFill>
                    <a:srgbClr val="FF0000"/>
                  </a:solidFill>
                  <a:cs typeface="Arial" pitchFamily="34" charset="0"/>
                </a:rPr>
                <a:t>Cadena</a:t>
              </a:r>
              <a:endParaRPr lang="en-GB" sz="1200" b="1" dirty="0" smtClean="0">
                <a:solidFill>
                  <a:srgbClr val="FF0000"/>
                </a:solidFill>
                <a:cs typeface="Arial" pitchFamily="34" charset="0"/>
              </a:endParaRPr>
            </a:p>
            <a:p>
              <a:r>
                <a:rPr lang="en-GB" sz="1200" b="1" dirty="0" smtClean="0">
                  <a:solidFill>
                    <a:srgbClr val="FF0000"/>
                  </a:solidFill>
                  <a:cs typeface="Arial" pitchFamily="34" charset="0"/>
                </a:rPr>
                <a:t>Central America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1547664" y="2607295"/>
            <a:ext cx="4896544" cy="3486001"/>
            <a:chOff x="1547664" y="2996952"/>
            <a:chExt cx="4896544" cy="3486001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47664" y="2996952"/>
              <a:ext cx="189307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>
            <a:xfrm>
              <a:off x="5004048" y="6021288"/>
              <a:ext cx="14401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Evasen</a:t>
              </a:r>
              <a:endParaRPr lang="en-GB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  <a:p>
              <a:r>
                <a:rPr lang="en-GB" sz="1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Mexico City</a:t>
              </a:r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2735288" y="3903438"/>
            <a:ext cx="3564904" cy="893714"/>
            <a:chOff x="2735288" y="4293095"/>
            <a:chExt cx="3564904" cy="89371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9C1FE"/>
                </a:clrFrom>
                <a:clrTo>
                  <a:srgbClr val="F9C1FE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35288" y="4293095"/>
              <a:ext cx="180528" cy="288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076056" y="4725144"/>
              <a:ext cx="12241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err="1" smtClean="0">
                  <a:solidFill>
                    <a:srgbClr val="CC00FF"/>
                  </a:solidFill>
                  <a:cs typeface="Arial" pitchFamily="34" charset="0"/>
                </a:rPr>
                <a:t>Telmo</a:t>
              </a:r>
              <a:r>
                <a:rPr lang="en-GB" sz="1200" b="1" dirty="0" smtClean="0">
                  <a:solidFill>
                    <a:srgbClr val="CC00FF"/>
                  </a:solidFill>
                  <a:cs typeface="Arial" pitchFamily="34" charset="0"/>
                </a:rPr>
                <a:t> Ojeda</a:t>
              </a:r>
            </a:p>
            <a:p>
              <a:r>
                <a:rPr lang="en-GB" sz="1200" b="1" dirty="0" smtClean="0">
                  <a:solidFill>
                    <a:srgbClr val="CC00FF"/>
                  </a:solidFill>
                  <a:cs typeface="Arial" pitchFamily="34" charset="0"/>
                </a:rPr>
                <a:t>Brazil</a:t>
              </a: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2843808" y="1599183"/>
            <a:ext cx="1691680" cy="3269977"/>
            <a:chOff x="2843808" y="1988840"/>
            <a:chExt cx="1691680" cy="3269977"/>
          </a:xfrm>
        </p:grpSpPr>
        <p:pic>
          <p:nvPicPr>
            <p:cNvPr id="67" name="Picture 66" descr="download (1)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21000"/>
            </a:blip>
            <a:stretch>
              <a:fillRect/>
            </a:stretch>
          </p:blipFill>
          <p:spPr>
            <a:xfrm>
              <a:off x="3995936" y="1988840"/>
              <a:ext cx="162128" cy="25867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843808" y="4797152"/>
              <a:ext cx="16916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GB" sz="1200" b="1" dirty="0" smtClean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Nottingham University</a:t>
              </a:r>
            </a:p>
            <a:p>
              <a:r>
                <a:rPr lang="en-GB" sz="1200" b="1" dirty="0" smtClean="0">
                  <a:solidFill>
                    <a:schemeClr val="accent6">
                      <a:lumMod val="75000"/>
                    </a:schemeClr>
                  </a:solidFill>
                  <a:cs typeface="Arial" pitchFamily="34" charset="0"/>
                </a:rPr>
                <a:t>UK</a:t>
              </a:r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2771800" y="2276872"/>
            <a:ext cx="1656184" cy="3918049"/>
            <a:chOff x="2771800" y="2276872"/>
            <a:chExt cx="1656184" cy="391804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ABCFF"/>
                </a:clrFrom>
                <a:clrTo>
                  <a:srgbClr val="FABC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67944" y="2276872"/>
              <a:ext cx="180527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2771800" y="5733256"/>
              <a:ext cx="16561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CC0099"/>
                  </a:solidFill>
                  <a:cs typeface="Arial" pitchFamily="34" charset="0"/>
                </a:rPr>
                <a:t>APPLUS</a:t>
              </a:r>
            </a:p>
            <a:p>
              <a:r>
                <a:rPr lang="en-GB" sz="1200" b="1" dirty="0" smtClean="0">
                  <a:solidFill>
                    <a:srgbClr val="CC0099"/>
                  </a:solidFill>
                  <a:cs typeface="Arial" pitchFamily="34" charset="0"/>
                </a:rPr>
                <a:t>Barcelona, Spain</a:t>
              </a:r>
            </a:p>
          </p:txBody>
        </p:sp>
      </p:grpSp>
      <p:grpSp>
        <p:nvGrpSpPr>
          <p:cNvPr id="9" name="Group 40"/>
          <p:cNvGrpSpPr/>
          <p:nvPr/>
        </p:nvGrpSpPr>
        <p:grpSpPr>
          <a:xfrm>
            <a:off x="4283968" y="1815207"/>
            <a:ext cx="2088232" cy="3558009"/>
            <a:chOff x="4283968" y="2204864"/>
            <a:chExt cx="2088232" cy="355800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D8F4FF"/>
                </a:clrFrom>
                <a:clrTo>
                  <a:srgbClr val="D8F4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3968" y="2204864"/>
              <a:ext cx="180527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30"/>
            <p:cNvSpPr/>
            <p:nvPr/>
          </p:nvSpPr>
          <p:spPr>
            <a:xfrm>
              <a:off x="5076056" y="5301208"/>
              <a:ext cx="12961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0000FF"/>
                  </a:solidFill>
                  <a:cs typeface="Arial" pitchFamily="34" charset="0"/>
                </a:rPr>
                <a:t>Pisa University</a:t>
              </a:r>
            </a:p>
            <a:p>
              <a:r>
                <a:rPr lang="en-GB" sz="1200" b="1" dirty="0" smtClean="0">
                  <a:solidFill>
                    <a:srgbClr val="0000FF"/>
                  </a:solidFill>
                  <a:cs typeface="Arial" pitchFamily="34" charset="0"/>
                </a:rPr>
                <a:t>Italy</a:t>
              </a:r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179512" y="1743199"/>
            <a:ext cx="4122568" cy="3413993"/>
            <a:chOff x="179512" y="2132856"/>
            <a:chExt cx="4122568" cy="3413993"/>
          </a:xfrm>
        </p:grpSpPr>
        <p:pic>
          <p:nvPicPr>
            <p:cNvPr id="64" name="Picture 63" descr="download (1)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39952" y="2132856"/>
              <a:ext cx="162128" cy="25867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79512" y="5085184"/>
              <a:ext cx="10081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FF0000"/>
                  </a:solidFill>
                  <a:cs typeface="Arial" pitchFamily="34" charset="0"/>
                </a:rPr>
                <a:t>CNEP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  <a:cs typeface="Arial" pitchFamily="34" charset="0"/>
                </a:rPr>
                <a:t>France</a:t>
              </a:r>
            </a:p>
          </p:txBody>
        </p:sp>
      </p:grpSp>
      <p:grpSp>
        <p:nvGrpSpPr>
          <p:cNvPr id="11" name="Group 39"/>
          <p:cNvGrpSpPr/>
          <p:nvPr/>
        </p:nvGrpSpPr>
        <p:grpSpPr>
          <a:xfrm>
            <a:off x="4355976" y="1887215"/>
            <a:ext cx="4320480" cy="4278089"/>
            <a:chOff x="4355976" y="2276872"/>
            <a:chExt cx="4320480" cy="4278089"/>
          </a:xfrm>
        </p:grpSpPr>
        <p:pic>
          <p:nvPicPr>
            <p:cNvPr id="72" name="Picture 4" descr="http://www.clker.com/cliparts/c/T/X/g/5/G/white-google-map-pin-hi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55976" y="2276872"/>
              <a:ext cx="144016" cy="244579"/>
            </a:xfrm>
            <a:prstGeom prst="rect">
              <a:avLst/>
            </a:prstGeom>
            <a:noFill/>
          </p:spPr>
        </p:pic>
        <p:sp>
          <p:nvSpPr>
            <p:cNvPr id="39" name="Rectangle 38"/>
            <p:cNvSpPr/>
            <p:nvPr/>
          </p:nvSpPr>
          <p:spPr>
            <a:xfrm>
              <a:off x="6948264" y="6093296"/>
              <a:ext cx="17281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err="1" smtClean="0">
                  <a:solidFill>
                    <a:srgbClr val="C00000"/>
                  </a:solidFill>
                  <a:cs typeface="Arial" pitchFamily="34" charset="0"/>
                </a:rPr>
                <a:t>Ecologica</a:t>
              </a:r>
              <a:r>
                <a:rPr lang="en-GB" sz="1200" b="1" dirty="0" smtClean="0">
                  <a:solidFill>
                    <a:srgbClr val="C00000"/>
                  </a:solidFill>
                  <a:cs typeface="Arial" pitchFamily="34" charset="0"/>
                </a:rPr>
                <a:t> </a:t>
              </a:r>
              <a:r>
                <a:rPr lang="en-GB" sz="1200" b="1" dirty="0" err="1" smtClean="0">
                  <a:solidFill>
                    <a:srgbClr val="C00000"/>
                  </a:solidFill>
                  <a:cs typeface="Arial" pitchFamily="34" charset="0"/>
                </a:rPr>
                <a:t>Applicata</a:t>
              </a:r>
              <a:endParaRPr lang="en-GB" sz="1200" b="1" dirty="0" smtClean="0">
                <a:solidFill>
                  <a:srgbClr val="C00000"/>
                </a:solidFill>
                <a:cs typeface="Arial" pitchFamily="34" charset="0"/>
              </a:endParaRPr>
            </a:p>
            <a:p>
              <a:r>
                <a:rPr lang="en-GB" sz="1200" b="1" dirty="0" smtClean="0">
                  <a:solidFill>
                    <a:srgbClr val="C00000"/>
                  </a:solidFill>
                  <a:cs typeface="Arial" pitchFamily="34" charset="0"/>
                </a:rPr>
                <a:t>Italy</a:t>
              </a:r>
            </a:p>
          </p:txBody>
        </p:sp>
      </p:grpSp>
      <p:grpSp>
        <p:nvGrpSpPr>
          <p:cNvPr id="12" name="Group 37"/>
          <p:cNvGrpSpPr/>
          <p:nvPr/>
        </p:nvGrpSpPr>
        <p:grpSpPr>
          <a:xfrm>
            <a:off x="251520" y="1311151"/>
            <a:ext cx="4338592" cy="4350097"/>
            <a:chOff x="251520" y="1700808"/>
            <a:chExt cx="4338592" cy="4350097"/>
          </a:xfrm>
        </p:grpSpPr>
        <p:pic>
          <p:nvPicPr>
            <p:cNvPr id="65" name="Picture 64" descr="download (1)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lum bright="-100000"/>
            </a:blip>
            <a:stretch>
              <a:fillRect/>
            </a:stretch>
          </p:blipFill>
          <p:spPr>
            <a:xfrm>
              <a:off x="4427984" y="1700808"/>
              <a:ext cx="162128" cy="258676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51520" y="5589240"/>
              <a:ext cx="14401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cs typeface="Arial" pitchFamily="34" charset="0"/>
                </a:rPr>
                <a:t>SP Tech Research</a:t>
              </a:r>
            </a:p>
            <a:p>
              <a:r>
                <a:rPr lang="en-GB" sz="1200" b="1" dirty="0" smtClean="0">
                  <a:cs typeface="Arial" pitchFamily="34" charset="0"/>
                </a:rPr>
                <a:t>Sweden</a:t>
              </a:r>
            </a:p>
          </p:txBody>
        </p:sp>
      </p:grp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39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620688"/>
            <a:ext cx="6588224" cy="790575"/>
          </a:xfrm>
        </p:spPr>
        <p:txBody>
          <a:bodyPr>
            <a:noAutofit/>
          </a:bodyPr>
          <a:lstStyle/>
          <a:p>
            <a:pPr algn="ctr" eaLnBrk="1" hangingPunct="1"/>
            <a:r>
              <a:rPr lang="ko-KR" altLang="en-US" sz="28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가용 자원사용을 통한 환경적 이점</a:t>
            </a:r>
            <a:endParaRPr lang="en-GB" sz="2800" b="1" kern="1200" dirty="0" smtClean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2" name="Group 80"/>
          <p:cNvGrpSpPr/>
          <p:nvPr/>
        </p:nvGrpSpPr>
        <p:grpSpPr>
          <a:xfrm>
            <a:off x="1475657" y="1628800"/>
            <a:ext cx="3565584" cy="4450552"/>
            <a:chOff x="2773650" y="996069"/>
            <a:chExt cx="3714776" cy="4143404"/>
          </a:xfrm>
        </p:grpSpPr>
        <p:sp>
          <p:nvSpPr>
            <p:cNvPr id="64" name="Can 63"/>
            <p:cNvSpPr/>
            <p:nvPr/>
          </p:nvSpPr>
          <p:spPr>
            <a:xfrm>
              <a:off x="2773650" y="1781887"/>
              <a:ext cx="1800000" cy="1571636"/>
            </a:xfrm>
            <a:prstGeom prst="can">
              <a:avLst>
                <a:gd name="adj" fmla="val 23530"/>
              </a:avLst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65" name="Can 64"/>
            <p:cNvSpPr/>
            <p:nvPr/>
          </p:nvSpPr>
          <p:spPr>
            <a:xfrm>
              <a:off x="2773650" y="4425093"/>
              <a:ext cx="1800000" cy="714380"/>
            </a:xfrm>
            <a:prstGeom prst="can">
              <a:avLst>
                <a:gd name="adj" fmla="val 45799"/>
              </a:avLst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66" name="Can 65"/>
            <p:cNvSpPr/>
            <p:nvPr/>
          </p:nvSpPr>
          <p:spPr>
            <a:xfrm>
              <a:off x="2773650" y="996069"/>
              <a:ext cx="1800000" cy="285752"/>
            </a:xfrm>
            <a:prstGeom prst="can">
              <a:avLst>
                <a:gd name="adj" fmla="val 50000"/>
              </a:avLst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67" name="Can 66"/>
            <p:cNvSpPr/>
            <p:nvPr/>
          </p:nvSpPr>
          <p:spPr>
            <a:xfrm>
              <a:off x="2773650" y="1281821"/>
              <a:ext cx="1800000" cy="642942"/>
            </a:xfrm>
            <a:prstGeom prst="can">
              <a:avLst>
                <a:gd name="adj" fmla="val 36239"/>
              </a:avLst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68" name="Right Bracket 67"/>
            <p:cNvSpPr/>
            <p:nvPr/>
          </p:nvSpPr>
          <p:spPr>
            <a:xfrm>
              <a:off x="4845352" y="1067507"/>
              <a:ext cx="108000" cy="142876"/>
            </a:xfrm>
            <a:prstGeom prst="rightBracke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69" name="Right Bracket 68"/>
            <p:cNvSpPr/>
            <p:nvPr/>
          </p:nvSpPr>
          <p:spPr>
            <a:xfrm>
              <a:off x="4845352" y="1353259"/>
              <a:ext cx="108000" cy="428628"/>
            </a:xfrm>
            <a:prstGeom prst="rightBracke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0" name="Right Bracket 69"/>
            <p:cNvSpPr/>
            <p:nvPr/>
          </p:nvSpPr>
          <p:spPr>
            <a:xfrm>
              <a:off x="4845352" y="1924763"/>
              <a:ext cx="108000" cy="1357322"/>
            </a:xfrm>
            <a:prstGeom prst="rightBracke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1" name="Right Bracket 70"/>
            <p:cNvSpPr/>
            <p:nvPr/>
          </p:nvSpPr>
          <p:spPr>
            <a:xfrm>
              <a:off x="4845352" y="3567837"/>
              <a:ext cx="108000" cy="214314"/>
            </a:xfrm>
            <a:prstGeom prst="rightBracke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2" name="Right Bracket 71"/>
            <p:cNvSpPr/>
            <p:nvPr/>
          </p:nvSpPr>
          <p:spPr>
            <a:xfrm>
              <a:off x="4845351" y="3925027"/>
              <a:ext cx="108000" cy="1143008"/>
            </a:xfrm>
            <a:prstGeom prst="rightBracke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202542" y="996069"/>
              <a:ext cx="1285884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LPG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02542" y="1424697"/>
              <a:ext cx="1285884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JET FUEL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02542" y="2424829"/>
              <a:ext cx="1285884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PETROL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173065" y="3496496"/>
              <a:ext cx="1126570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PLASTIC</a:t>
              </a:r>
              <a:r>
                <a:rPr lang="en-GB" sz="1600" b="1" dirty="0" smtClean="0">
                  <a:solidFill>
                    <a:srgbClr val="277635"/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    </a:t>
              </a:r>
              <a:endParaRPr lang="en-GB" sz="2000" b="1" dirty="0" smtClean="0">
                <a:solidFill>
                  <a:srgbClr val="277635"/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7" name="Can 76"/>
            <p:cNvSpPr/>
            <p:nvPr/>
          </p:nvSpPr>
          <p:spPr>
            <a:xfrm>
              <a:off x="2773650" y="3496399"/>
              <a:ext cx="1800000" cy="285752"/>
            </a:xfrm>
            <a:prstGeom prst="can">
              <a:avLst>
                <a:gd name="adj" fmla="val 50000"/>
              </a:avLst>
            </a:prstGeom>
            <a:solidFill>
              <a:srgbClr val="2776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02542" y="4086539"/>
              <a:ext cx="1285884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GAS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202542" y="4567969"/>
              <a:ext cx="1285884" cy="31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-윤고딕320" panose="02030504000101010101" pitchFamily="18" charset="-127"/>
                  <a:ea typeface="-윤고딕320" panose="02030504000101010101" pitchFamily="18" charset="-127"/>
                </a:rPr>
                <a:t>DIESEL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  <p:sp>
          <p:nvSpPr>
            <p:cNvPr id="80" name="Can 79"/>
            <p:cNvSpPr/>
            <p:nvPr/>
          </p:nvSpPr>
          <p:spPr>
            <a:xfrm>
              <a:off x="2773650" y="3853589"/>
              <a:ext cx="1800000" cy="714380"/>
            </a:xfrm>
            <a:prstGeom prst="can">
              <a:avLst>
                <a:gd name="adj" fmla="val 33360"/>
              </a:avLst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-윤고딕320" panose="02030504000101010101" pitchFamily="18" charset="-127"/>
                <a:ea typeface="-윤고딕320" panose="02030504000101010101" pitchFamily="18" charset="-127"/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5452097" y="2681737"/>
            <a:ext cx="2808312" cy="544830"/>
          </a:xfrm>
          <a:prstGeom prst="roundRect">
            <a:avLst/>
          </a:prstGeom>
          <a:solidFill>
            <a:srgbClr val="277635">
              <a:alpha val="49804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플라스틱은 원유의 </a:t>
            </a:r>
            <a:endParaRPr lang="en-US" altLang="ko-KR" sz="1600" dirty="0" smtClean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부산물로 생산됨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452097" y="5445224"/>
            <a:ext cx="2784310" cy="544830"/>
          </a:xfrm>
          <a:prstGeom prst="roundRect">
            <a:avLst/>
          </a:prstGeom>
          <a:solidFill>
            <a:srgbClr val="2C7628">
              <a:alpha val="50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플라스틱을 사용하는 것은  환경적으로 합리적임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5452097" y="1844824"/>
            <a:ext cx="2736304" cy="272415"/>
          </a:xfrm>
          <a:prstGeom prst="roundRect">
            <a:avLst/>
          </a:prstGeom>
          <a:solidFill>
            <a:srgbClr val="277635">
              <a:alpha val="49804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en-US" sz="1600" dirty="0" err="1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연료유</a:t>
            </a: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 생산을 위한 원유 수입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-윤고딕320" panose="02030504000101010101" pitchFamily="18" charset="-127"/>
              <a:ea typeface="-윤고딕320" panose="02030504000101010101" pitchFamily="18" charset="-127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452097" y="3791065"/>
            <a:ext cx="2808312" cy="817245"/>
          </a:xfrm>
          <a:prstGeom prst="roundRect">
            <a:avLst/>
          </a:prstGeom>
          <a:solidFill>
            <a:srgbClr val="277635">
              <a:alpha val="49804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플라스틱은 폐기되는 원유 자원의 </a:t>
            </a:r>
            <a:r>
              <a:rPr lang="en-US" altLang="ko-KR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3% </a:t>
            </a: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미만과</a:t>
            </a:r>
            <a:endParaRPr lang="en-US" altLang="ko-KR" sz="1600" dirty="0" smtClean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  <a:p>
            <a:pPr lvl="0" algn="ctr"/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약 </a:t>
            </a:r>
            <a:r>
              <a:rPr lang="en-GB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5%</a:t>
            </a:r>
            <a:r>
              <a:rPr lang="ko-KR" altLang="en-US" sz="1600" dirty="0" smtClean="0">
                <a:solidFill>
                  <a:schemeClr val="bg1"/>
                </a:solidFill>
                <a:latin typeface="-윤고딕320" panose="02030504000101010101" pitchFamily="18" charset="-127"/>
                <a:ea typeface="-윤고딕320" panose="02030504000101010101" pitchFamily="18" charset="-127"/>
                <a:cs typeface="Calibri" pitchFamily="34" charset="0"/>
              </a:rPr>
              <a:t>의 천연가스가 사용됨</a:t>
            </a:r>
            <a:endParaRPr lang="en-GB" sz="1600" dirty="0" smtClean="0">
              <a:solidFill>
                <a:schemeClr val="bg1"/>
              </a:solidFill>
              <a:latin typeface="-윤고딕320" panose="02030504000101010101" pitchFamily="18" charset="-127"/>
              <a:ea typeface="-윤고딕320" panose="02030504000101010101" pitchFamily="18" charset="-127"/>
              <a:cs typeface="Calibri" pitchFamily="34" charset="0"/>
            </a:endParaRPr>
          </a:p>
        </p:txBody>
      </p:sp>
      <p:pic>
        <p:nvPicPr>
          <p:cNvPr id="38" name="Picture 37" descr="d2w-NO-WEBSITE-hi-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0432" y="188640"/>
            <a:ext cx="519584" cy="70304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6309320"/>
            <a:ext cx="9144000" cy="576064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New White Symphony Logo m#5F5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37312"/>
            <a:ext cx="1403648" cy="722174"/>
          </a:xfrm>
          <a:prstGeom prst="rect">
            <a:avLst/>
          </a:prstGeom>
        </p:spPr>
      </p:pic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3635896" y="6669360"/>
            <a:ext cx="2217274" cy="1538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93663"/>
            <a:r>
              <a:rPr lang="en-GB" sz="1000" dirty="0" smtClean="0">
                <a:solidFill>
                  <a:schemeClr val="bg1"/>
                </a:solidFill>
              </a:rPr>
              <a:t>©</a:t>
            </a:r>
            <a:r>
              <a:rPr lang="en-GB" sz="800" dirty="0" smtClean="0">
                <a:solidFill>
                  <a:schemeClr val="bg1"/>
                </a:solidFill>
              </a:rPr>
              <a:t>  </a:t>
            </a:r>
            <a:r>
              <a:rPr lang="en-GB" sz="800" b="1" dirty="0" smtClean="0">
                <a:solidFill>
                  <a:schemeClr val="bg1"/>
                </a:solidFill>
                <a:latin typeface="Helvetica" pitchFamily="34" charset="0"/>
              </a:rPr>
              <a:t>Copyright Symphony Environmental Ltd</a:t>
            </a:r>
            <a:endParaRPr lang="en-GB" sz="8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6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4000" b="1" kern="1200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UK </a:t>
            </a:r>
            <a:r>
              <a:rPr lang="ko-KR" altLang="en-US" sz="40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기술</a:t>
            </a:r>
            <a:r>
              <a:rPr lang="ko-KR" altLang="en-US" sz="4000" b="1" dirty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진</a:t>
            </a:r>
            <a:endParaRPr lang="en-GB" sz="4000" b="1" kern="1200" dirty="0" smtClean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grpSp>
        <p:nvGrpSpPr>
          <p:cNvPr id="3" name="Group 53"/>
          <p:cNvGrpSpPr/>
          <p:nvPr/>
        </p:nvGrpSpPr>
        <p:grpSpPr>
          <a:xfrm>
            <a:off x="2267744" y="2311495"/>
            <a:ext cx="5472608" cy="2806788"/>
            <a:chOff x="2267744" y="2420888"/>
            <a:chExt cx="5472608" cy="2653263"/>
          </a:xfrm>
        </p:grpSpPr>
        <p:sp>
          <p:nvSpPr>
            <p:cNvPr id="50" name="TextBox 49"/>
            <p:cNvSpPr txBox="1"/>
            <p:nvPr/>
          </p:nvSpPr>
          <p:spPr>
            <a:xfrm>
              <a:off x="2267744" y="2420888"/>
              <a:ext cx="540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267744" y="4797152"/>
              <a:ext cx="54726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</p:grpSp>
      <p:pic>
        <p:nvPicPr>
          <p:cNvPr id="24" name="Picture 23" descr="Perry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9788" y="1756205"/>
            <a:ext cx="1138932" cy="1484783"/>
          </a:xfrm>
          <a:prstGeom prst="rect">
            <a:avLst/>
          </a:prstGeom>
        </p:spPr>
      </p:pic>
      <p:pic>
        <p:nvPicPr>
          <p:cNvPr id="25" name="Picture 24" descr="James Wh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589763"/>
            <a:ext cx="1440160" cy="152851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144902" y="180235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dirty="0" smtClean="0">
                <a:latin typeface="Calibri" pitchFamily="34" charset="0"/>
                <a:cs typeface="Calibri" pitchFamily="34" charset="0"/>
              </a:rPr>
              <a:t>Perry Higgs BSc - </a:t>
            </a:r>
            <a:r>
              <a:rPr lang="en-GB" sz="1100" b="1" dirty="0" smtClean="0"/>
              <a:t> 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has a BSc (</a:t>
            </a:r>
            <a:r>
              <a:rPr lang="en-GB" sz="1100" dirty="0" err="1" smtClean="0">
                <a:latin typeface="Calibri" pitchFamily="34" charset="0"/>
                <a:cs typeface="Calibri" pitchFamily="34" charset="0"/>
              </a:rPr>
              <a:t>Hons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) in Chemistry. Perry's responsibilities include the co-ordination of testing at Symphony, Technical sales support and the support of project activities undertaken by the technical team.</a:t>
            </a:r>
            <a:endParaRPr lang="en-GB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27672" y="3801898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dirty="0" smtClean="0">
                <a:latin typeface="Calibri" pitchFamily="34" charset="0"/>
                <a:cs typeface="Calibri" pitchFamily="34" charset="0"/>
              </a:rPr>
              <a:t>James White - </a:t>
            </a:r>
            <a:r>
              <a:rPr lang="en-GB" sz="1100" dirty="0" smtClean="0">
                <a:latin typeface="Calibri" pitchFamily="34" charset="0"/>
                <a:cs typeface="Calibri" pitchFamily="34" charset="0"/>
              </a:rPr>
              <a:t>Supports Perry with the  technical testing programme and is the interface between the Technical department and Supply Chain.</a:t>
            </a:r>
            <a:endParaRPr lang="en-GB" sz="1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" name="Picture 29" descr="Radu cr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701078"/>
            <a:ext cx="1440160" cy="15348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50728" y="1794438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dirty="0" err="1" smtClean="0">
                <a:latin typeface="Calibri" pitchFamily="34" charset="0"/>
              </a:rPr>
              <a:t>Radu</a:t>
            </a:r>
            <a:r>
              <a:rPr lang="en-GB" sz="1100" b="1" dirty="0" smtClean="0">
                <a:latin typeface="Calibri" pitchFamily="34" charset="0"/>
              </a:rPr>
              <a:t> </a:t>
            </a:r>
            <a:r>
              <a:rPr lang="en-GB" sz="1100" b="1" dirty="0" err="1" smtClean="0">
                <a:latin typeface="Calibri" pitchFamily="34" charset="0"/>
              </a:rPr>
              <a:t>Baciu</a:t>
            </a:r>
            <a:r>
              <a:rPr lang="en-GB" sz="1100" b="1" dirty="0" smtClean="0">
                <a:latin typeface="Calibri" pitchFamily="34" charset="0"/>
              </a:rPr>
              <a:t> </a:t>
            </a:r>
            <a:r>
              <a:rPr lang="en-GB" sz="1100" dirty="0" smtClean="0">
                <a:latin typeface="Calibri" pitchFamily="34" charset="0"/>
              </a:rPr>
              <a:t>- has a Master's Degree in Chemical Engineering and 30 years continuous professional activity in the field of polymers and plastics. Together with scientists around the world, he has published a number</a:t>
            </a:r>
            <a:r>
              <a:rPr lang="en-GB" sz="1100" b="1" dirty="0" smtClean="0">
                <a:latin typeface="Calibri" pitchFamily="34" charset="0"/>
              </a:rPr>
              <a:t> of technical/scientific papers .He currently works </a:t>
            </a:r>
            <a:r>
              <a:rPr lang="en-GB" sz="1100" dirty="0" smtClean="0">
                <a:latin typeface="Calibri" pitchFamily="34" charset="0"/>
              </a:rPr>
              <a:t>as a Technical Consultant</a:t>
            </a:r>
            <a:endParaRPr lang="en-GB" sz="11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8882" y="3715385"/>
            <a:ext cx="26997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100" dirty="0" smtClean="0"/>
              <a:t>Michael Joined Symphony's testing team in 2013 as a laboratory technician. Michael is responsible for organising and performing routine testing of customer oxo-biodegradable product samples, including accelerated ageing degradation &amp; stability studies of customer samples.</a:t>
            </a:r>
            <a:endParaRPr lang="en-GB" sz="1100" dirty="0"/>
          </a:p>
        </p:txBody>
      </p:sp>
      <p:pic>
        <p:nvPicPr>
          <p:cNvPr id="17" name="Picture 16" descr="Michael Skehan.jpg"/>
          <p:cNvPicPr>
            <a:picLocks noChangeAspect="1"/>
          </p:cNvPicPr>
          <p:nvPr/>
        </p:nvPicPr>
        <p:blipFill>
          <a:blip r:embed="rId5" cstate="print"/>
          <a:srcRect l="26798" t="16585" r="18300" b="45671"/>
          <a:stretch>
            <a:fillRect/>
          </a:stretch>
        </p:blipFill>
        <p:spPr>
          <a:xfrm>
            <a:off x="4781477" y="3573016"/>
            <a:ext cx="1335421" cy="1545266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40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9627_1389 not notified ppreac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644510"/>
            <a:ext cx="3131840" cy="2144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078088"/>
            <a:ext cx="8229600" cy="1143000"/>
          </a:xfrm>
        </p:spPr>
        <p:txBody>
          <a:bodyPr/>
          <a:lstStyle/>
          <a:p>
            <a:pPr algn="ctr" eaLnBrk="1" hangingPunct="1">
              <a:spcBef>
                <a:spcPts val="320"/>
              </a:spcBef>
              <a:buClr>
                <a:srgbClr val="C00000"/>
              </a:buClr>
              <a:defRPr/>
            </a:pPr>
            <a:r>
              <a:rPr lang="ko-KR" altLang="en-US" sz="40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감사합니다</a:t>
            </a:r>
            <a:r>
              <a:rPr lang="en-US" altLang="ko-KR" sz="4000" b="1" kern="120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  <a:endParaRPr lang="en-GB" sz="4000" b="1" kern="1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3"/>
          <p:cNvSpPr>
            <a:spLocks noChangeArrowheads="1"/>
          </p:cNvSpPr>
          <p:nvPr/>
        </p:nvSpPr>
        <p:spPr bwMode="auto">
          <a:xfrm>
            <a:off x="1907704" y="1916832"/>
            <a:ext cx="4967287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1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en-GB" sz="14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				</a:t>
            </a:r>
            <a:r>
              <a:rPr lang="en-GB" sz="1400" b="1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</a:t>
            </a:r>
            <a:r>
              <a:rPr lang="en-GB" sz="1400" b="1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GB" sz="20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Energy</a:t>
            </a:r>
            <a:r>
              <a:rPr lang="en-GB" sz="16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endParaRPr lang="en-GB" sz="16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ts val="1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셀로판        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100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만 평방미터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400" b="1" dirty="0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180 </a:t>
            </a:r>
            <a:r>
              <a:rPr lang="en-US" sz="1400" b="1" dirty="0" err="1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US" sz="1400" b="1" dirty="0">
              <a:solidFill>
                <a:srgbClr val="CC33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PP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필름       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100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만 평방미터</a:t>
            </a: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400" b="1" dirty="0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76 </a:t>
            </a:r>
            <a:r>
              <a:rPr lang="en-US" sz="1400" b="1" dirty="0" err="1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US" sz="1400" b="1" dirty="0">
              <a:solidFill>
                <a:srgbClr val="448A3A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endParaRPr lang="en-US" sz="1400" dirty="0">
              <a:solidFill>
                <a:schemeClr val="hlink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유리병        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100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만개</a:t>
            </a: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          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400" b="1" dirty="0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230 </a:t>
            </a:r>
            <a:r>
              <a:rPr lang="en-US" sz="1400" b="1" dirty="0" err="1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US" sz="1400" b="1" dirty="0">
              <a:solidFill>
                <a:srgbClr val="CC33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ko-KR" altLang="en-US" sz="1400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플라스틱병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</a:t>
            </a:r>
            <a:r>
              <a:rPr lang="en-US" altLang="ko-KR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100</a:t>
            </a: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만개</a:t>
            </a: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                     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400" b="1" dirty="0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66 </a:t>
            </a:r>
            <a:r>
              <a:rPr lang="en-US" sz="1400" b="1" dirty="0" err="1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US" sz="1400" b="1" dirty="0">
              <a:solidFill>
                <a:srgbClr val="448A3A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endParaRPr lang="en-US" sz="1400" dirty="0">
              <a:solidFill>
                <a:schemeClr val="folHlink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주철 파이프       </a:t>
            </a: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60 miles 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	</a:t>
            </a:r>
            <a:r>
              <a:rPr lang="en-US" sz="1400" b="1" dirty="0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2000 </a:t>
            </a:r>
            <a:r>
              <a:rPr lang="en-US" sz="1400" b="1" dirty="0" err="1" smtClean="0">
                <a:solidFill>
                  <a:srgbClr val="CC33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GB" sz="1400" b="1" dirty="0">
              <a:solidFill>
                <a:srgbClr val="CC33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tabLst>
                <a:tab pos="3773488" algn="l"/>
              </a:tabLst>
            </a:pPr>
            <a:r>
              <a:rPr lang="ko-KR" alt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파이프  </a:t>
            </a:r>
            <a:r>
              <a:rPr lang="en-US" sz="14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60 miles </a:t>
            </a:r>
            <a:r>
              <a:rPr lang="en-US" sz="1400" dirty="0">
                <a:latin typeface="-윤고딕330" panose="02030504000101010101" pitchFamily="18" charset="-127"/>
                <a:ea typeface="-윤고딕330" panose="02030504000101010101" pitchFamily="18" charset="-127"/>
                <a:cs typeface="Arial" charset="0"/>
              </a:rPr>
              <a:t>	</a:t>
            </a:r>
            <a:r>
              <a:rPr lang="en-US" sz="1400" b="1" dirty="0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270 </a:t>
            </a:r>
            <a:r>
              <a:rPr lang="en-US" sz="1400" b="1" dirty="0" err="1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tonnes</a:t>
            </a:r>
            <a:endParaRPr lang="en-US" sz="1400" b="1" dirty="0">
              <a:solidFill>
                <a:srgbClr val="448A3A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•"/>
              <a:tabLst>
                <a:tab pos="3773488" algn="l"/>
              </a:tabLst>
            </a:pPr>
            <a:endParaRPr lang="en-US" sz="1400" dirty="0">
              <a:solidFill>
                <a:srgbClr val="0099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Char char="•"/>
              <a:tabLst>
                <a:tab pos="3773488" algn="l"/>
              </a:tabLst>
            </a:pPr>
            <a:endParaRPr lang="en-US" sz="1400" dirty="0">
              <a:latin typeface="-윤고딕330" panose="02030504000101010101" pitchFamily="18" charset="-127"/>
              <a:ea typeface="-윤고딕330" panose="02030504000101010101" pitchFamily="18" charset="-127"/>
              <a:cs typeface="Arial" charset="0"/>
            </a:endParaRPr>
          </a:p>
        </p:txBody>
      </p:sp>
      <p:sp>
        <p:nvSpPr>
          <p:cNvPr id="7179" name="AutoShape 17"/>
          <p:cNvSpPr>
            <a:spLocks noChangeArrowheads="1"/>
          </p:cNvSpPr>
          <p:nvPr/>
        </p:nvSpPr>
        <p:spPr bwMode="auto">
          <a:xfrm>
            <a:off x="1651357" y="2229568"/>
            <a:ext cx="5874588" cy="322290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2C7628"/>
            </a:solidFill>
            <a:round/>
            <a:headEnd/>
            <a:tailEnd/>
          </a:ln>
        </p:spPr>
        <p:txBody>
          <a:bodyPr wrap="none" lIns="0" tIns="0" rIns="0" bIns="0" anchor="ctr">
            <a:noAutofit/>
          </a:bodyPr>
          <a:lstStyle/>
          <a:p>
            <a:endParaRPr lang="en-GB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691680" y="1556792"/>
            <a:ext cx="3348038" cy="40011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o-KR" altLang="en-US" sz="2000" b="1" dirty="0" smtClean="0">
                <a:solidFill>
                  <a:srgbClr val="0000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화석 연료 사용량 </a:t>
            </a:r>
            <a:r>
              <a:rPr lang="en-GB" sz="2000" b="1" dirty="0" smtClean="0">
                <a:solidFill>
                  <a:srgbClr val="000000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:</a:t>
            </a:r>
            <a:endParaRPr lang="en-GB" sz="2000" b="1" dirty="0">
              <a:solidFill>
                <a:srgbClr val="000000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7173" name="AutoShape 8"/>
          <p:cNvSpPr>
            <a:spLocks noChangeArrowheads="1"/>
          </p:cNvSpPr>
          <p:nvPr/>
        </p:nvSpPr>
        <p:spPr bwMode="auto">
          <a:xfrm>
            <a:off x="4977739" y="2829678"/>
            <a:ext cx="481013" cy="444500"/>
          </a:xfrm>
          <a:prstGeom prst="rightArrow">
            <a:avLst>
              <a:gd name="adj1" fmla="val 50000"/>
              <a:gd name="adj2" fmla="val 27054"/>
            </a:avLst>
          </a:prstGeom>
          <a:solidFill>
            <a:srgbClr val="51A746">
              <a:alpha val="50195"/>
            </a:srgbClr>
          </a:solidFill>
          <a:ln w="28575" algn="ctr">
            <a:solidFill>
              <a:srgbClr val="2C7628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플라스틱의 환경적 이점</a:t>
            </a:r>
            <a:endParaRPr lang="en-GB" sz="3200" b="1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977739" y="3594554"/>
            <a:ext cx="481013" cy="444500"/>
          </a:xfrm>
          <a:prstGeom prst="rightArrow">
            <a:avLst>
              <a:gd name="adj1" fmla="val 50000"/>
              <a:gd name="adj2" fmla="val 27054"/>
            </a:avLst>
          </a:prstGeom>
          <a:solidFill>
            <a:srgbClr val="51A746">
              <a:alpha val="50195"/>
            </a:srgbClr>
          </a:solidFill>
          <a:ln w="28575" algn="ctr">
            <a:solidFill>
              <a:srgbClr val="2C7628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4977739" y="4370934"/>
            <a:ext cx="481013" cy="444500"/>
          </a:xfrm>
          <a:prstGeom prst="rightArrow">
            <a:avLst>
              <a:gd name="adj1" fmla="val 50000"/>
              <a:gd name="adj2" fmla="val 27054"/>
            </a:avLst>
          </a:prstGeom>
          <a:solidFill>
            <a:srgbClr val="51A746">
              <a:alpha val="50195"/>
            </a:srgbClr>
          </a:solidFill>
          <a:ln w="28575" algn="ctr">
            <a:solidFill>
              <a:srgbClr val="2C7628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0553" y="291629"/>
            <a:ext cx="8462513" cy="98488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Life Cycle Assessment</a:t>
            </a:r>
          </a:p>
          <a:p>
            <a:pPr algn="ctr" eaLnBrk="1" hangingPunct="1"/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(LCA)</a:t>
            </a:r>
            <a:endParaRPr lang="en-GB" sz="3200" b="1" dirty="0">
              <a:solidFill>
                <a:srgbClr val="277635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583266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2012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년 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5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월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INTERTEK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는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산화생분해성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플라스틱백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일반적인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플라스틱백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혼합물의 플라스틱백의 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Life-Cycle </a:t>
            </a:r>
            <a:r>
              <a:rPr lang="en-US" altLang="ko-KR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Assesment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보고서를 발간</a:t>
            </a:r>
            <a:endParaRPr lang="en-US" altLang="ko-KR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pic>
        <p:nvPicPr>
          <p:cNvPr id="8" name="Picture 7" descr="intertek 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484784"/>
            <a:ext cx="3050615" cy="3690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95536" y="3363482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LCA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는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Symphony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의 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산화생분해성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플라스틱 백과 빵 봉지를 일반적인 플라스틱</a:t>
            </a:r>
            <a:r>
              <a:rPr lang="en-US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바이오기반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플라스틱과 비교하였으며 그 결과로 </a:t>
            </a:r>
            <a:endParaRPr lang="en-US" altLang="ko-KR" dirty="0" smtClean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r>
              <a:rPr lang="en-GB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d</a:t>
            </a:r>
            <a:r>
              <a:rPr lang="en-GB" altLang="ko-KR" baseline="-25000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</a:t>
            </a:r>
            <a:r>
              <a:rPr lang="en-GB" altLang="ko-KR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w </a:t>
            </a:r>
            <a:r>
              <a:rPr lang="ko-KR" altLang="en-US" dirty="0" err="1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플라스틱백이</a:t>
            </a:r>
            <a:r>
              <a:rPr lang="ko-KR" altLang="en-US" dirty="0" smtClean="0"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다른 모든 플라스틱보다 우수하다는 환경 인증을 부여함</a:t>
            </a:r>
            <a:endParaRPr lang="en-GB" dirty="0"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54452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hlinkClick r:id="rId3"/>
              </a:rPr>
              <a:t>전문보기</a:t>
            </a:r>
            <a:endParaRPr lang="ko-KR" alt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0553" y="291629"/>
            <a:ext cx="8462513" cy="49244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Life Cycle Assessment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1210101"/>
            <a:ext cx="7776864" cy="483209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산화생분해성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플라스틱백은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Litter Effect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항목에서 일반적인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플라스틱백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보다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75%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우수한 성능을 보임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다른  모든 항목에서는 거의 동등 수준임</a:t>
            </a: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  <a:buFont typeface="Arial" pitchFamily="34" charset="0"/>
              <a:buChar char="•"/>
            </a:pP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바이오기반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백은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11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 항목 중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10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개에서 가장 안 좋은 결과를 보이며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Litter-Effect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항목에서만 일반적 플라스틱 백보다 우수하나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산화생분해성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백 보다는 좋지 않음</a:t>
            </a:r>
            <a:endParaRPr lang="en-GB" sz="1200" dirty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  <a:buFont typeface="Arial" pitchFamily="34" charset="0"/>
              <a:buChar char="•"/>
            </a:pP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매립시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산화생분해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플라스틱의 영향은 일반적인 플라스틱과 같은 혐기성 분해</a:t>
            </a:r>
            <a:r>
              <a:rPr lang="en-GB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가 아니며 메탄 방출이 없음 </a:t>
            </a:r>
            <a:r>
              <a:rPr lang="en-GB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보고서는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바이오기반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백은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매립시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메탄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(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강력한 온실 가스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)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을 방출한다는  것이 사실임을 보여주고 있음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바이오 기반 플라스틱은 일반적인 플라스틱과 혼합하여 재생할 수 없으며</a:t>
            </a:r>
            <a:r>
              <a:rPr lang="en-GB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,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사용 후 폐기시 재활용 과정에 역기능 발생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재활용 원료를 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50%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혼합한 일반적인 백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사용시의 온실효과 영향을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17%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저감할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수 있음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</a:t>
            </a:r>
            <a:r>
              <a:rPr lang="en-GB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</a:p>
          <a:p>
            <a:pPr algn="just">
              <a:buClr>
                <a:srgbClr val="006600"/>
              </a:buClr>
            </a:pPr>
            <a:r>
              <a:rPr lang="en-GB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GB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그러나</a:t>
            </a:r>
            <a:r>
              <a:rPr lang="en-GB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재활용원료 혼합은 추가적 운송과 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강도를 위해 두껍게 만들어야 하므로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환경영향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7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개 항목에서 역효과 발생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indent="-266700" algn="just">
              <a:buClr>
                <a:srgbClr val="006600"/>
              </a:buCl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플라스틱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캐리어백의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영향을 줄이는 가장 </a:t>
            </a:r>
            <a:endParaRPr lang="en-US" altLang="ko-KR" sz="1200" dirty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좋은 방법은 재 사용을 하는 것이며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재활용을 위해 운송하는 것을 최소화하고 </a:t>
            </a:r>
            <a:endParaRPr lang="en-US" altLang="ko-KR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algn="just">
              <a:buClr>
                <a:srgbClr val="006600"/>
              </a:buClr>
            </a:pPr>
            <a:r>
              <a:rPr lang="en-US" altLang="ko-KR" sz="1200" dirty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     </a:t>
            </a:r>
            <a:r>
              <a:rPr lang="ko-KR" altLang="en-US" sz="1200" dirty="0" err="1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산화생분해성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제품으로 만드는 것이다</a:t>
            </a:r>
            <a:r>
              <a:rPr lang="en-US" altLang="ko-KR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.</a:t>
            </a:r>
            <a:r>
              <a:rPr lang="ko-KR" altLang="en-US" sz="1200" dirty="0" smtClean="0">
                <a:solidFill>
                  <a:prstClr val="black"/>
                </a:solidFill>
                <a:latin typeface="-윤고딕320" panose="02030504000101010101" pitchFamily="18" charset="-127"/>
                <a:ea typeface="-윤고딕320" panose="02030504000101010101" pitchFamily="18" charset="-127"/>
              </a:rPr>
              <a:t> </a:t>
            </a:r>
            <a:endParaRPr lang="en-GB" sz="12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algn="just">
              <a:buClr>
                <a:srgbClr val="006600"/>
              </a:buClr>
            </a:pPr>
            <a:endParaRPr lang="en-GB" sz="1400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  <a:p>
            <a:pPr marL="266700" algn="just">
              <a:buClr>
                <a:srgbClr val="006600"/>
              </a:buClr>
            </a:pPr>
            <a:endParaRPr lang="en-GB" dirty="0" smtClean="0">
              <a:solidFill>
                <a:prstClr val="black"/>
              </a:solidFill>
              <a:latin typeface="-윤고딕320" panose="02030504000101010101" pitchFamily="18" charset="-127"/>
              <a:ea typeface="-윤고딕320" panose="02030504000101010101" pitchFamily="18" charset="-127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377" y="3256086"/>
            <a:ext cx="5192103" cy="2693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14300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recycle-spher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2348880"/>
            <a:ext cx="1845733" cy="184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3471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kern="0" dirty="0" smtClean="0">
                <a:solidFill>
                  <a:srgbClr val="2C7628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 폐기시의 이슈</a:t>
            </a:r>
            <a:endParaRPr lang="en-GB" sz="3200" dirty="0">
              <a:solidFill>
                <a:srgbClr val="2C7628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83568" y="4077072"/>
            <a:ext cx="5730875" cy="10262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GB" sz="24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80943" y="4205813"/>
            <a:ext cx="5271025" cy="88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10800"/>
          <a:lstStyle/>
          <a:p>
            <a:pPr marL="182563" lvl="1" indent="-180975" eaLnBrk="1" hangingPunct="1">
              <a:lnSpc>
                <a:spcPts val="2200"/>
              </a:lnSpc>
              <a:spcAft>
                <a:spcPts val="600"/>
              </a:spcAft>
              <a:buClr>
                <a:srgbClr val="238A8D"/>
              </a:buClr>
              <a:buSzPct val="125000"/>
            </a:pPr>
            <a:r>
              <a:rPr lang="en-GB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우선할 수 없는 방법 </a:t>
            </a:r>
            <a:r>
              <a:rPr lang="en-GB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:</a:t>
            </a:r>
            <a:endParaRPr lang="en-GB" b="1" dirty="0">
              <a:solidFill>
                <a:schemeClr val="bg1"/>
              </a:solidFill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L="182563" lvl="1" indent="-180975" eaLnBrk="1" hangingPunct="1">
              <a:lnSpc>
                <a:spcPts val="2200"/>
              </a:lnSpc>
              <a:spcAft>
                <a:spcPts val="600"/>
              </a:spcAft>
              <a:buClr>
                <a:schemeClr val="bg1"/>
              </a:buClr>
              <a:buSzPct val="140000"/>
              <a:buFont typeface="Arial" pitchFamily="34" charset="0"/>
              <a:buChar char="•"/>
            </a:pPr>
            <a:r>
              <a:rPr lang="ko-KR" altLang="en-US" sz="1600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쓰레기</a:t>
            </a:r>
            <a:endParaRPr lang="en-GB" sz="1600" dirty="0">
              <a:solidFill>
                <a:srgbClr val="E14813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683568" y="1556792"/>
            <a:ext cx="5722410" cy="2270653"/>
            <a:chOff x="661449" y="1954211"/>
            <a:chExt cx="5722410" cy="2270653"/>
          </a:xfrm>
        </p:grpSpPr>
        <p:sp>
          <p:nvSpPr>
            <p:cNvPr id="69637" name="AutoShape 5"/>
            <p:cNvSpPr>
              <a:spLocks noChangeArrowheads="1"/>
            </p:cNvSpPr>
            <p:nvPr/>
          </p:nvSpPr>
          <p:spPr bwMode="auto">
            <a:xfrm>
              <a:off x="661449" y="1954211"/>
              <a:ext cx="5722410" cy="227065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65000"/>
              </a:schemeClr>
            </a:soli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just" eaLnBrk="1" hangingPunct="1">
                <a:spcBef>
                  <a:spcPct val="20000"/>
                </a:spcBef>
                <a:buClr>
                  <a:schemeClr val="hlink"/>
                </a:buClr>
                <a:buSzPct val="90000"/>
                <a:defRPr/>
              </a:pPr>
              <a:endParaRPr lang="en-GB" sz="240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</p:txBody>
        </p:sp>
        <p:sp>
          <p:nvSpPr>
            <p:cNvPr id="10245" name="Rectangle 6"/>
            <p:cNvSpPr>
              <a:spLocks noChangeArrowheads="1"/>
            </p:cNvSpPr>
            <p:nvPr/>
          </p:nvSpPr>
          <p:spPr bwMode="auto">
            <a:xfrm>
              <a:off x="858831" y="2099730"/>
              <a:ext cx="5271025" cy="1989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10800"/>
            <a:lstStyle/>
            <a:p>
              <a:pPr marL="182563" lvl="1" indent="-180975" eaLnBrk="1" hangingPunct="1">
                <a:lnSpc>
                  <a:spcPts val="2200"/>
                </a:lnSpc>
                <a:spcAft>
                  <a:spcPts val="800"/>
                </a:spcAft>
                <a:buClr>
                  <a:srgbClr val="238A8D"/>
                </a:buClr>
                <a:buSzPct val="125000"/>
              </a:pPr>
              <a:r>
                <a:rPr lang="ko-KR" altLang="en-US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플라스틱 쓰레기의 폐기 우선 방법 </a:t>
              </a:r>
              <a:r>
                <a:rPr lang="en-GB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: </a:t>
              </a:r>
              <a:endParaRPr lang="en-GB" b="1" dirty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800"/>
                </a:spcAft>
                <a:buClr>
                  <a:schemeClr val="bg1"/>
                </a:buClr>
                <a:buSzPct val="140000"/>
                <a:buFont typeface="Arial" pitchFamily="34" charset="0"/>
                <a:buChar char="•"/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매립</a:t>
              </a:r>
              <a:endParaRPr lang="en-GB" sz="1600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600"/>
                </a:spcAft>
                <a:buClr>
                  <a:schemeClr val="bg1"/>
                </a:buClr>
                <a:buSzPct val="140000"/>
                <a:buFont typeface="Arial" pitchFamily="34" charset="0"/>
                <a:buChar char="•"/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소각</a:t>
              </a:r>
              <a:endParaRPr lang="en-US" altLang="ko-KR" sz="1600" b="1" dirty="0" smtClean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600"/>
                </a:spcAft>
                <a:buClr>
                  <a:schemeClr val="bg1"/>
                </a:buClr>
                <a:buSzPct val="140000"/>
                <a:buFont typeface="Arial" pitchFamily="34" charset="0"/>
                <a:buChar char="•"/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재활용</a:t>
              </a:r>
              <a:endParaRPr lang="en-GB" sz="1600" b="1" dirty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600"/>
                </a:spcAft>
                <a:buClr>
                  <a:schemeClr val="bg1"/>
                </a:buClr>
                <a:buSzPct val="140000"/>
                <a:buFont typeface="Arial" pitchFamily="34" charset="0"/>
                <a:buChar char="•"/>
              </a:pPr>
              <a:r>
                <a:rPr lang="ko-KR" altLang="en-US" sz="1600" b="1" dirty="0" smtClean="0">
                  <a:solidFill>
                    <a:schemeClr val="bg1"/>
                  </a:solidFill>
                  <a:latin typeface="-윤고딕330" panose="02030504000101010101" pitchFamily="18" charset="-127"/>
                  <a:ea typeface="-윤고딕330" panose="02030504000101010101" pitchFamily="18" charset="-127"/>
                  <a:cs typeface="Calibri" pitchFamily="34" charset="0"/>
                </a:rPr>
                <a:t>분해</a:t>
              </a:r>
              <a:endParaRPr lang="en-GB" sz="1600" b="1" dirty="0">
                <a:solidFill>
                  <a:schemeClr val="bg1"/>
                </a:solidFill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600"/>
                </a:spcAft>
                <a:buClr>
                  <a:srgbClr val="238A8D"/>
                </a:buClr>
                <a:buFontTx/>
                <a:buBlip>
                  <a:blip r:embed="rId3"/>
                </a:buBlip>
              </a:pPr>
              <a:endParaRPr lang="en-GB" sz="800" b="1" dirty="0" smtClean="0">
                <a:solidFill>
                  <a:srgbClr val="005C6E"/>
                </a:solidFill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  <a:p>
              <a:pPr marL="182563" lvl="1" indent="-180975" eaLnBrk="1" hangingPunct="1">
                <a:lnSpc>
                  <a:spcPts val="2200"/>
                </a:lnSpc>
                <a:spcAft>
                  <a:spcPts val="600"/>
                </a:spcAft>
                <a:buClr>
                  <a:srgbClr val="238A8D"/>
                </a:buClr>
                <a:buFontTx/>
                <a:buBlip>
                  <a:blip r:embed="rId3"/>
                </a:buBlip>
              </a:pPr>
              <a:endParaRPr lang="en-GB" sz="800" b="1" dirty="0">
                <a:solidFill>
                  <a:srgbClr val="005C6E"/>
                </a:solidFill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  <a:p>
              <a:pPr marL="182563" lvl="1" indent="-180975" algn="just" eaLnBrk="1" hangingPunct="1">
                <a:lnSpc>
                  <a:spcPts val="2200"/>
                </a:lnSpc>
                <a:spcAft>
                  <a:spcPts val="600"/>
                </a:spcAft>
                <a:buClr>
                  <a:srgbClr val="238A8D"/>
                </a:buClr>
                <a:buSzPct val="125000"/>
              </a:pPr>
              <a:endParaRPr lang="en-GB" sz="1600" dirty="0">
                <a:solidFill>
                  <a:srgbClr val="E14813"/>
                </a:solidFill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3546360" y="4140732"/>
            <a:ext cx="1794934" cy="917820"/>
            <a:chOff x="3464979" y="4549246"/>
            <a:chExt cx="1794934" cy="917820"/>
          </a:xfrm>
        </p:grpSpPr>
        <p:pic>
          <p:nvPicPr>
            <p:cNvPr id="22" name="Picture 21" descr="hazard2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37" t="1389"/>
            <a:stretch>
              <a:fillRect/>
            </a:stretch>
          </p:blipFill>
          <p:spPr>
            <a:xfrm>
              <a:off x="3834868" y="4549246"/>
              <a:ext cx="686332" cy="64293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464979" y="5190067"/>
              <a:ext cx="1794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         </a:t>
              </a:r>
              <a:r>
                <a:rPr lang="ko-KR" altLang="en-US" sz="1200" b="1" dirty="0" smtClean="0"/>
                <a:t>피해야 함</a:t>
              </a:r>
              <a:endParaRPr lang="en-GB" sz="1200" b="1" dirty="0"/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3211756" y="2468438"/>
            <a:ext cx="1609415" cy="836067"/>
            <a:chOff x="3138845" y="2916659"/>
            <a:chExt cx="1609415" cy="836067"/>
          </a:xfrm>
        </p:grpSpPr>
        <p:pic>
          <p:nvPicPr>
            <p:cNvPr id="10248" name="Picture 6" descr="panneau-danger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837983" y="2916659"/>
              <a:ext cx="660400" cy="580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>
              <a:off x="3138845" y="3540488"/>
              <a:ext cx="1609415" cy="21223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lvl="1" algn="ctr" eaLnBrk="1" hangingPunct="1">
                <a:lnSpc>
                  <a:spcPts val="1800"/>
                </a:lnSpc>
                <a:spcAft>
                  <a:spcPts val="0"/>
                </a:spcAft>
                <a:buClr>
                  <a:srgbClr val="238A8D"/>
                </a:buClr>
              </a:pPr>
              <a:r>
                <a:rPr lang="ko-KR" altLang="en-US" sz="1200" b="1" dirty="0" smtClean="0">
                  <a:solidFill>
                    <a:srgbClr val="FF0000"/>
                  </a:solidFill>
                  <a:sym typeface="Wingdings" pitchFamily="2" charset="2"/>
                </a:rPr>
                <a:t>수거가 되어야 함</a:t>
              </a:r>
              <a:endParaRPr lang="en-GB" sz="1200" b="1" dirty="0">
                <a:solidFill>
                  <a:srgbClr val="FF0000"/>
                </a:solidFill>
                <a:sym typeface="Wingdings" pitchFamily="2" charset="2"/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630932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gri_1_H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" y="0"/>
            <a:ext cx="9144000" cy="7605464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323527" y="332656"/>
            <a:ext cx="5040561" cy="1656184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lIns="180000">
            <a:no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77635"/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*FACT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매년</a:t>
            </a:r>
            <a:r>
              <a:rPr kumimoji="0" lang="en-US" altLang="ko-K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,</a:t>
            </a:r>
            <a:r>
              <a:rPr kumimoji="0" lang="en-US" altLang="ko-KR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r>
              <a:rPr kumimoji="0" lang="ko-KR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전세계적으로 약 </a:t>
            </a:r>
            <a:r>
              <a:rPr kumimoji="0" lang="en-US" altLang="ko-KR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280</a:t>
            </a:r>
            <a:r>
              <a:rPr kumimoji="0" lang="ko-KR" alt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만톤의</a:t>
            </a:r>
            <a:r>
              <a:rPr kumimoji="0" lang="ko-KR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 </a:t>
            </a:r>
            <a:endParaRPr kumimoji="0" lang="en-US" altLang="ko-KR" sz="2000" b="1" i="0" u="none" strike="noStrike" kern="0" cap="none" spc="0" normalizeH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-윤고딕330" panose="02030504000101010101" pitchFamily="18" charset="-127"/>
              <a:ea typeface="-윤고딕330" panose="02030504000101010101" pitchFamily="18" charset="-127"/>
              <a:cs typeface="Calibri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ko-KR" alt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플라스틱이 생산됨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-윤고딕330" panose="02030504000101010101" pitchFamily="18" charset="-127"/>
                <a:ea typeface="-윤고딕330" panose="02030504000101010101" pitchFamily="18" charset="-127"/>
                <a:cs typeface="Calibri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544" y="162880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448A3A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University of Cambridge</a:t>
            </a:r>
            <a:endParaRPr lang="en-GB" sz="1400" b="1" dirty="0">
              <a:solidFill>
                <a:srgbClr val="448A3A"/>
              </a:solidFill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6516216" y="404664"/>
            <a:ext cx="2376264" cy="1512168"/>
            <a:chOff x="7668344" y="404664"/>
            <a:chExt cx="2376264" cy="1512168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 bwMode="auto">
            <a:xfrm>
              <a:off x="8100392" y="404664"/>
              <a:ext cx="1512168" cy="1512168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68344" y="655608"/>
              <a:ext cx="23762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세계적으로 </a:t>
              </a:r>
              <a:endParaRPr lang="en-US" altLang="ko-KR" b="1" dirty="0" smtClean="0"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  <a:p>
              <a:pPr algn="ctr"/>
              <a:r>
                <a:rPr lang="en-US" altLang="ko-KR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3%</a:t>
              </a:r>
              <a:r>
                <a:rPr lang="ko-KR" altLang="en-US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만이 </a:t>
              </a:r>
              <a:endParaRPr lang="en-US" altLang="ko-KR" b="1" dirty="0" smtClean="0"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  <a:p>
              <a:pPr algn="ctr"/>
              <a:r>
                <a:rPr lang="ko-KR" altLang="en-US" b="1" dirty="0" smtClean="0">
                  <a:latin typeface="-윤고딕330" panose="02030504000101010101" pitchFamily="18" charset="-127"/>
                  <a:ea typeface="-윤고딕330" panose="02030504000101010101" pitchFamily="18" charset="-127"/>
                </a:rPr>
                <a:t>재활용됨</a:t>
              </a:r>
              <a:endParaRPr lang="en-GB" b="1" dirty="0">
                <a:latin typeface="-윤고딕330" panose="02030504000101010101" pitchFamily="18" charset="-127"/>
                <a:ea typeface="-윤고딕330" panose="02030504000101010101" pitchFamily="18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5536" y="5373216"/>
            <a:ext cx="2664296" cy="92333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77635"/>
                </a:solidFill>
                <a:latin typeface="-윤고딕330" panose="02030504000101010101" pitchFamily="18" charset="-127"/>
                <a:ea typeface="-윤고딕330" panose="02030504000101010101" pitchFamily="18" charset="-127"/>
              </a:rPr>
              <a:t>*FACT</a:t>
            </a:r>
          </a:p>
          <a:p>
            <a:r>
              <a:rPr lang="ko-KR" alt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플라스틱은 분해되기까지 </a:t>
            </a:r>
            <a:r>
              <a:rPr lang="en-US" altLang="ko-KR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400</a:t>
            </a:r>
            <a:r>
              <a:rPr lang="ko-KR" altLang="en-US" b="1" dirty="0" smtClean="0">
                <a:latin typeface="-윤고딕330" panose="02030504000101010101" pitchFamily="18" charset="-127"/>
                <a:ea typeface="-윤고딕330" panose="02030504000101010101" pitchFamily="18" charset="-127"/>
              </a:rPr>
              <a:t>년이 걸림</a:t>
            </a:r>
            <a:endParaRPr lang="en-US" b="1" dirty="0" smtClean="0">
              <a:latin typeface="-윤고딕330" panose="02030504000101010101" pitchFamily="18" charset="-127"/>
              <a:ea typeface="-윤고딕330" panose="02030504000101010101" pitchFamily="18" charset="-127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51" y="7029400"/>
            <a:ext cx="9831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4067944" y="6304235"/>
            <a:ext cx="10081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243FB8-E73B-429E-BEE8-C721A5AF7B06}" type="slidenum">
              <a:rPr lang="en-GB" smtClean="0">
                <a:solidFill>
                  <a:schemeClr val="bg1"/>
                </a:solidFill>
              </a:rPr>
              <a:pPr algn="ctr"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2962</Words>
  <Application>Microsoft Office PowerPoint</Application>
  <PresentationFormat>화면 슬라이드 쇼(4:3)</PresentationFormat>
  <Paragraphs>617</Paragraphs>
  <Slides>41</Slides>
  <Notes>16</Notes>
  <HiddenSlides>0</HiddenSlides>
  <MMClips>1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43" baseType="lpstr">
      <vt:lpstr>Office Theme</vt:lpstr>
      <vt:lpstr>Acrobat Document</vt:lpstr>
      <vt:lpstr>PowerPoint 프레젠테이션</vt:lpstr>
      <vt:lpstr>PowerPoint 프레젠테이션</vt:lpstr>
      <vt:lpstr>PowerPoint 프레젠테이션</vt:lpstr>
      <vt:lpstr>가용 자원사용을 통한 환경적 이점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작용 방식</vt:lpstr>
      <vt:lpstr>PowerPoint 프레젠테이션</vt:lpstr>
      <vt:lpstr>PowerPoint 프레젠테이션</vt:lpstr>
      <vt:lpstr>중간 단계</vt:lpstr>
      <vt:lpstr>PowerPoint 프레젠테이션</vt:lpstr>
      <vt:lpstr>PowerPoint 프레젠테이션</vt:lpstr>
      <vt:lpstr>매립(Landfill)</vt:lpstr>
      <vt:lpstr>PowerPoint 프레젠테이션</vt:lpstr>
      <vt:lpstr>PowerPoint 프레젠테이션</vt:lpstr>
      <vt:lpstr>CO2 발생이 부적절한 이유</vt:lpstr>
      <vt:lpstr>ATP (Adenosine tri-phosphate) 란?</vt:lpstr>
      <vt:lpstr>ATP 시험 - 판단</vt:lpstr>
      <vt:lpstr>새로운 표준으로 ADP/ATP를 도입한 국가</vt:lpstr>
      <vt:lpstr>ATP/ADP - 결론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UK 기술진</vt:lpstr>
      <vt:lpstr>감사합니다.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SYMPHONY ADMIN</dc:creator>
  <cp:lastModifiedBy>Tank</cp:lastModifiedBy>
  <cp:revision>166</cp:revision>
  <dcterms:created xsi:type="dcterms:W3CDTF">2014-04-30T15:20:51Z</dcterms:created>
  <dcterms:modified xsi:type="dcterms:W3CDTF">2018-09-11T05:15:01Z</dcterms:modified>
</cp:coreProperties>
</file>